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4"/>
  </p:sldMasterIdLst>
  <p:notesMasterIdLst>
    <p:notesMasterId r:id="rId20"/>
  </p:notesMasterIdLst>
  <p:handoutMasterIdLst>
    <p:handoutMasterId r:id="rId21"/>
  </p:handoutMasterIdLst>
  <p:sldIdLst>
    <p:sldId id="283" r:id="rId5"/>
    <p:sldId id="280" r:id="rId6"/>
    <p:sldId id="273" r:id="rId7"/>
    <p:sldId id="282" r:id="rId8"/>
    <p:sldId id="281" r:id="rId9"/>
    <p:sldId id="295" r:id="rId10"/>
    <p:sldId id="289" r:id="rId11"/>
    <p:sldId id="288" r:id="rId12"/>
    <p:sldId id="294" r:id="rId13"/>
    <p:sldId id="293" r:id="rId14"/>
    <p:sldId id="290" r:id="rId15"/>
    <p:sldId id="291" r:id="rId16"/>
    <p:sldId id="292" r:id="rId17"/>
    <p:sldId id="296" r:id="rId18"/>
    <p:sldId id="297" r:id="rId1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5782" autoAdjust="0"/>
  </p:normalViewPr>
  <p:slideViewPr>
    <p:cSldViewPr snapToGrid="0">
      <p:cViewPr varScale="1">
        <p:scale>
          <a:sx n="122" d="100"/>
          <a:sy n="122" d="100"/>
        </p:scale>
        <p:origin x="1712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4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F80BBB6-ECFA-4DF4-AF28-C9CF86D02E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04D552-C6B7-405B-A7D6-0653E0E759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C8F2A-AEAA-4835-8644-F52899FC945B}" type="datetime1">
              <a:rPr lang="de-DE" smtClean="0"/>
              <a:t>31.05.24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95B1B5-9C17-4DA4-8C5B-9A5E61F523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01AB22-5FE6-4DBA-A1C4-2C0348DBC9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6C457-B0A6-44B9-9C17-C2B6ACA82F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823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7DC94-6124-4DED-969A-7405771D9E90}" type="datetime1">
              <a:rPr lang="de-DE" smtClean="0"/>
              <a:pPr/>
              <a:t>31.05.24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Textmasterformate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39250-3A6C-4704-A8C5-4B0439445B92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0880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39250-3A6C-4704-A8C5-4B0439445B92}" type="slidenum">
              <a:rPr lang="de-DE" noProof="0" smtClean="0"/>
              <a:t>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49257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39250-3A6C-4704-A8C5-4B0439445B92}" type="slidenum">
              <a:rPr lang="de-DE" noProof="0" smtClean="0"/>
              <a:t>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6934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2D76E09-41B7-FE4E-B099-04DFD58B8CF1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373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62645" y="1275025"/>
            <a:ext cx="7780713" cy="430795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178814" y="1385316"/>
            <a:ext cx="7548372" cy="4087368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4110990" y="1274764"/>
            <a:ext cx="1684020" cy="640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4210050" y="1274765"/>
            <a:ext cx="14859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8888" y="2091263"/>
            <a:ext cx="7368227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kumimoji="0" lang="en-US" sz="6200" b="0" i="0" u="none" strike="noStrike" kern="1200" cap="all" spc="-100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9206" y="4682062"/>
            <a:ext cx="7370064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4259580" y="1334222"/>
            <a:ext cx="1386840" cy="457200"/>
          </a:xfrm>
        </p:spPr>
        <p:txBody>
          <a:bodyPr/>
          <a:lstStyle>
            <a:lvl1pPr algn="ctr"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97014" y="5211060"/>
            <a:ext cx="4798219" cy="228600"/>
          </a:xfr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993123" y="5212080"/>
            <a:ext cx="171590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216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117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762000"/>
            <a:ext cx="1919288" cy="52578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762000"/>
            <a:ext cx="6562725" cy="52578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5936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3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062645" y="1275025"/>
            <a:ext cx="7780713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178814" y="1385316"/>
            <a:ext cx="7548372" cy="4087368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4110990" y="1274764"/>
            <a:ext cx="1684020" cy="640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4210050" y="1274765"/>
            <a:ext cx="14859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443" y="2094309"/>
            <a:ext cx="7370064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6200" b="0" i="0" u="none" strike="noStrike" kern="1200" cap="all" spc="-100" normalizeH="0" baseline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445" y="4682062"/>
            <a:ext cx="7370064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59580" y="1332914"/>
            <a:ext cx="138684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96736" y="5211060"/>
            <a:ext cx="4799457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159" y="5211060"/>
            <a:ext cx="171621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3949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480" y="2103120"/>
            <a:ext cx="39624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1120" y="2103120"/>
            <a:ext cx="39624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7138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80" y="2074334"/>
            <a:ext cx="39624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" y="2755898"/>
            <a:ext cx="39624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1120" y="2074334"/>
            <a:ext cx="39624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1120" y="2756581"/>
            <a:ext cx="39624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8347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9538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8596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32947" y="292608"/>
            <a:ext cx="6676644" cy="6272784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99492" y="173736"/>
            <a:ext cx="6931724" cy="6510528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329064" y="173736"/>
            <a:ext cx="2377440" cy="65105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3325" y="607392"/>
            <a:ext cx="1975009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724" y="907143"/>
            <a:ext cx="5881261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3325" y="2286000"/>
            <a:ext cx="1975009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714242" y="6265818"/>
            <a:ext cx="4279392" cy="274320"/>
          </a:xfrm>
        </p:spPr>
        <p:txBody>
          <a:bodyPr/>
          <a:lstStyle>
            <a:lvl1pPr algn="r">
              <a:defRPr/>
            </a:lvl1pPr>
          </a:lstStyle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44863" y="6310086"/>
            <a:ext cx="1188720" cy="2743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2" name="Rectangle 11"/>
          <p:cNvSpPr/>
          <p:nvPr/>
        </p:nvSpPr>
        <p:spPr>
          <a:xfrm>
            <a:off x="7457842" y="292608"/>
            <a:ext cx="2119884" cy="6272784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617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329064" y="173736"/>
            <a:ext cx="2377440" cy="651052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457842" y="292608"/>
            <a:ext cx="2119884" cy="6272784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3325" y="603504"/>
            <a:ext cx="1976247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736" y="173736"/>
            <a:ext cx="6931724" cy="6510528"/>
          </a:xfrm>
          <a:solidFill>
            <a:schemeClr val="bg1">
              <a:lumMod val="50000"/>
              <a:lumOff val="5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3325" y="2286000"/>
            <a:ext cx="1976247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7342" y="6309360"/>
            <a:ext cx="1188720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5843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691" y="173736"/>
            <a:ext cx="9524619" cy="6510528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9" name="Rectangle 8"/>
          <p:cNvSpPr/>
          <p:nvPr/>
        </p:nvSpPr>
        <p:spPr>
          <a:xfrm>
            <a:off x="316992" y="292608"/>
            <a:ext cx="9272016" cy="6272784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480" y="642594"/>
            <a:ext cx="832104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80" y="2103120"/>
            <a:ext cx="832104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2949" y="6265818"/>
            <a:ext cx="222885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3304" y="6265818"/>
            <a:ext cx="4279392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851" y="6265818"/>
            <a:ext cx="118872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7C76EB4C-7616-CE43-AFFA-7255F66EBA7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75374" y="612621"/>
            <a:ext cx="2295632" cy="4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61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18" Type="http://schemas.openxmlformats.org/officeDocument/2006/relationships/image" Target="../media/image36.png"/><Relationship Id="rId3" Type="http://schemas.openxmlformats.org/officeDocument/2006/relationships/image" Target="../media/image27.jpg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17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3.wdp"/><Relationship Id="rId5" Type="http://schemas.openxmlformats.org/officeDocument/2006/relationships/image" Target="../media/image29.jpeg"/><Relationship Id="rId15" Type="http://schemas.microsoft.com/office/2007/relationships/hdphoto" Target="../media/hdphoto5.wdp"/><Relationship Id="rId10" Type="http://schemas.openxmlformats.org/officeDocument/2006/relationships/image" Target="../media/image32.png"/><Relationship Id="rId19" Type="http://schemas.openxmlformats.org/officeDocument/2006/relationships/image" Target="../media/image37.jpg"/><Relationship Id="rId4" Type="http://schemas.openxmlformats.org/officeDocument/2006/relationships/image" Target="../media/image28.png"/><Relationship Id="rId9" Type="http://schemas.microsoft.com/office/2007/relationships/hdphoto" Target="../media/hdphoto2.wdp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youtu.be/kqA1CoRB1V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D55BA2-FC75-B842-AA0B-D8706CBB59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8851" y="6265818"/>
            <a:ext cx="1188720" cy="274320"/>
          </a:xfrm>
        </p:spPr>
        <p:txBody>
          <a:bodyPr/>
          <a:lstStyle/>
          <a:p>
            <a:pPr rtl="0"/>
            <a:fld id="{4FAB73BC-B049-4115-A692-8D63A059BFB8}" type="slidenum">
              <a:rPr lang="de-DE" noProof="0" smtClean="0"/>
              <a:pPr rtl="0"/>
              <a:t>1</a:t>
            </a:fld>
            <a:endParaRPr lang="de-DE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0DCE8E7-7A7B-7D46-ADDB-0C614126F3D8}"/>
              </a:ext>
            </a:extLst>
          </p:cNvPr>
          <p:cNvSpPr txBox="1"/>
          <p:nvPr/>
        </p:nvSpPr>
        <p:spPr>
          <a:xfrm>
            <a:off x="4403035" y="110498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96260CA-B5C6-8947-9201-2619D864632F}"/>
              </a:ext>
            </a:extLst>
          </p:cNvPr>
          <p:cNvSpPr txBox="1"/>
          <p:nvPr/>
        </p:nvSpPr>
        <p:spPr>
          <a:xfrm>
            <a:off x="8827543" y="5685819"/>
            <a:ext cx="4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dirty="0">
                <a:solidFill>
                  <a:schemeClr val="accent6"/>
                </a:solidFill>
              </a:rPr>
              <a:t>R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66EEB7F6-5ABD-E96B-E3C1-E2982F6DD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03" y="1289654"/>
            <a:ext cx="9014791" cy="4976164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274320" lvl="1" indent="0">
              <a:buNone/>
            </a:pP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 </a:t>
            </a:r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FoodCoop</a:t>
            </a: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(Food </a:t>
            </a:r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</a:t>
            </a: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Lebensmittelkooperative) ist ein </a:t>
            </a:r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Zusammenschluß</a:t>
            </a: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Personen und Haushalten, die </a:t>
            </a:r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selbstorganiert</a:t>
            </a: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Produkte nach ökologischen und sozialen Kriterien </a:t>
            </a:r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dierekt</a:t>
            </a: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regionalen Produzenten beziehen.</a:t>
            </a:r>
          </a:p>
          <a:p>
            <a:pPr marL="274320" lvl="1" indent="0">
              <a:buNone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1" indent="0">
              <a:buNone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geht uns um:</a:t>
            </a:r>
          </a:p>
          <a:p>
            <a:pPr lvl="1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Unterstützung von regionalen Produzent*innen</a:t>
            </a:r>
          </a:p>
          <a:p>
            <a:pPr lvl="1">
              <a:buClr>
                <a:schemeClr val="bg1"/>
              </a:buClr>
            </a:pPr>
            <a:r>
              <a:rPr lang="de-AT" b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 Anonymität zwischen Produzent*innen und Konsument*innen wird aufgehoben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Wertschätzung der regionalen Lebensmittel und der Arbeit unserer Produzent*innen</a:t>
            </a:r>
          </a:p>
          <a:p>
            <a:pPr lvl="1">
              <a:buClr>
                <a:schemeClr val="bg1"/>
              </a:buClr>
            </a:pPr>
            <a:r>
              <a:rPr lang="de-AT" b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Lebensmittel sind saisonal, regional sowie ökologisch nachhaltig und sozial gerecht produziert</a:t>
            </a:r>
          </a:p>
          <a:p>
            <a:pPr lvl="1">
              <a:buClr>
                <a:schemeClr val="bg1"/>
              </a:buClr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Leben </a:t>
            </a:r>
            <a:r>
              <a:rPr lang="de-D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Natur (es gibt nicht </a:t>
            </a:r>
            <a:r>
              <a:rPr lang="de-D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immer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</a:t>
            </a:r>
            <a:r>
              <a:rPr lang="de-D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Gemeinsam etwas bewegen</a:t>
            </a:r>
          </a:p>
        </p:txBody>
      </p:sp>
      <p:sp useBgFill="1">
        <p:nvSpPr>
          <p:cNvPr id="13" name="Titel 1">
            <a:extLst>
              <a:ext uri="{FF2B5EF4-FFF2-40B4-BE49-F238E27FC236}">
                <a16:creationId xmlns:a16="http://schemas.microsoft.com/office/drawing/2014/main" id="{AF49EFC0-9D3F-81EF-B7A6-9593121FA35F}"/>
              </a:ext>
            </a:extLst>
          </p:cNvPr>
          <p:cNvSpPr txBox="1">
            <a:spLocks/>
          </p:cNvSpPr>
          <p:nvPr/>
        </p:nvSpPr>
        <p:spPr>
          <a:xfrm>
            <a:off x="445604" y="416216"/>
            <a:ext cx="9014792" cy="775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>
                <a:solidFill>
                  <a:sysClr val="windowText" lastClr="000000"/>
                </a:solidFill>
              </a:rPr>
              <a:t>  Unser Ziel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9869766-9B49-CC5E-E769-860F250D1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773" y="4562432"/>
            <a:ext cx="1321594" cy="1321209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7C8D129D-D09B-3940-B152-32543550B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749" y="503949"/>
            <a:ext cx="2295632" cy="4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0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440"/>
    </mc:Choice>
    <mc:Fallback>
      <p:transition spd="slow" advClick="0" advTm="844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Titel 1">
            <a:extLst>
              <a:ext uri="{FF2B5EF4-FFF2-40B4-BE49-F238E27FC236}">
                <a16:creationId xmlns:a16="http://schemas.microsoft.com/office/drawing/2014/main" id="{02B970A5-E64C-E158-D108-C7B21AA1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612677"/>
            <a:ext cx="8975033" cy="77562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ysClr val="windowText" lastClr="000000"/>
                </a:solidFill>
              </a:rPr>
              <a:t> Aufgaben Bestellmanagement</a:t>
            </a:r>
          </a:p>
        </p:txBody>
      </p:sp>
      <p:sp useBgFill="1">
        <p:nvSpPr>
          <p:cNvPr id="10" name="Inhaltsplatzhalter 2">
            <a:extLst>
              <a:ext uri="{FF2B5EF4-FFF2-40B4-BE49-F238E27FC236}">
                <a16:creationId xmlns:a16="http://schemas.microsoft.com/office/drawing/2014/main" id="{0AD6C415-F022-2B8D-A9EC-0A6B5F20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7" y="1577406"/>
            <a:ext cx="8975033" cy="4825572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br>
              <a:rPr lang="de-DE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Nach Ende Mitgliederbestellungen (Montag 12:00 – 17:00)</a:t>
            </a:r>
            <a:br>
              <a:rPr lang="de-DE" sz="1800" dirty="0">
                <a:solidFill>
                  <a:schemeClr val="bg1"/>
                </a:solidFill>
              </a:rPr>
            </a:br>
            <a:endParaRPr lang="de-DE" sz="1800" dirty="0">
              <a:solidFill>
                <a:schemeClr val="bg1"/>
              </a:solidFill>
            </a:endParaRPr>
          </a:p>
          <a:p>
            <a:pPr marL="274320" lvl="1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- Je Produzent die vom System bereitgestellten Bestelllisten prüfen (über 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   Testbestellung) und wenn ok email an Produzenten veranlassen.</a:t>
            </a:r>
            <a:br>
              <a:rPr lang="de-DE" sz="1800" dirty="0">
                <a:solidFill>
                  <a:schemeClr val="bg1"/>
                </a:solidFill>
              </a:rPr>
            </a:br>
            <a:endParaRPr lang="de-DE" sz="1800" dirty="0">
              <a:solidFill>
                <a:schemeClr val="bg1"/>
              </a:solidFill>
            </a:endParaRPr>
          </a:p>
          <a:p>
            <a:pPr marL="274320" lvl="1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- Bestell-Emails archivieren</a:t>
            </a:r>
          </a:p>
          <a:p>
            <a:pPr marL="274320" lvl="1" indent="0">
              <a:buNone/>
            </a:pPr>
            <a:endParaRPr lang="de-AT" sz="18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Im Haus, Mobiliar, Fenster, Bürogebäude enthält.&#10;&#10;Automatisch generierte Beschreibung">
            <a:extLst>
              <a:ext uri="{FF2B5EF4-FFF2-40B4-BE49-F238E27FC236}">
                <a16:creationId xmlns:a16="http://schemas.microsoft.com/office/drawing/2014/main" id="{32FF778A-9E31-CF83-15EC-D2C3F50F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365" y="3710152"/>
            <a:ext cx="2288628" cy="17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8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Titel 1">
            <a:extLst>
              <a:ext uri="{FF2B5EF4-FFF2-40B4-BE49-F238E27FC236}">
                <a16:creationId xmlns:a16="http://schemas.microsoft.com/office/drawing/2014/main" id="{02B970A5-E64C-E158-D108-C7B21AA1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612677"/>
            <a:ext cx="8975033" cy="775625"/>
          </a:xfrm>
        </p:spPr>
        <p:txBody>
          <a:bodyPr/>
          <a:lstStyle/>
          <a:p>
            <a:r>
              <a:rPr lang="de-DE" dirty="0">
                <a:solidFill>
                  <a:sysClr val="windowText" lastClr="000000"/>
                </a:solidFill>
              </a:rPr>
              <a:t> Aufgaben Ladenmanager</a:t>
            </a:r>
          </a:p>
        </p:txBody>
      </p:sp>
      <p:sp useBgFill="1">
        <p:nvSpPr>
          <p:cNvPr id="10" name="Inhaltsplatzhalter 2">
            <a:extLst>
              <a:ext uri="{FF2B5EF4-FFF2-40B4-BE49-F238E27FC236}">
                <a16:creationId xmlns:a16="http://schemas.microsoft.com/office/drawing/2014/main" id="{0AD6C415-F022-2B8D-A9EC-0A6B5F20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7" y="1577406"/>
            <a:ext cx="8975033" cy="4825572"/>
          </a:xfrm>
        </p:spPr>
        <p:txBody>
          <a:bodyPr>
            <a:normAutofit lnSpcReduction="10000"/>
          </a:bodyPr>
          <a:lstStyle/>
          <a:p>
            <a:pPr marL="274320" lvl="1" indent="0">
              <a:buNone/>
            </a:pPr>
            <a:br>
              <a:rPr lang="de-DE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Ladendienste einteilen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Laden vorbereiten (Waage, Kühlschränke, 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  Mitgliederboxen)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Angel. Waren kontrollieren und auf Mitgliedskörbe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  lt. Ladenliste aufteilen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Mitgliedsbox ausgeben oder für Selbstabholung 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  vorbereiten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Leergläser eintragen</a:t>
            </a:r>
          </a:p>
          <a:p>
            <a:pPr marL="274320" lvl="1" indent="0">
              <a:buNone/>
            </a:pPr>
            <a:endParaRPr lang="de-DE" sz="1800" dirty="0">
              <a:solidFill>
                <a:schemeClr val="bg1"/>
              </a:solidFill>
            </a:endParaRPr>
          </a:p>
          <a:p>
            <a:pPr marL="274320" lvl="1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- Laden aufräumen</a:t>
            </a:r>
            <a:br>
              <a:rPr lang="de-DE" sz="1800" dirty="0">
                <a:solidFill>
                  <a:schemeClr val="bg1"/>
                </a:solidFill>
              </a:rPr>
            </a:br>
            <a:endParaRPr lang="de-DE" sz="1800" dirty="0">
              <a:solidFill>
                <a:schemeClr val="bg1"/>
              </a:solidFill>
            </a:endParaRPr>
          </a:p>
          <a:p>
            <a:pPr marL="274320" lvl="1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- Echte Mengen im Shop eintragen</a:t>
            </a:r>
            <a:br>
              <a:rPr lang="de-DE" sz="1800" dirty="0">
                <a:solidFill>
                  <a:schemeClr val="bg1"/>
                </a:solidFill>
              </a:rPr>
            </a:br>
            <a:endParaRPr lang="de-AT" sz="18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Im Haus, Mobiliar, Regal, Wand enthält.&#10;&#10;Automatisch generierte Beschreibung">
            <a:extLst>
              <a:ext uri="{FF2B5EF4-FFF2-40B4-BE49-F238E27FC236}">
                <a16:creationId xmlns:a16="http://schemas.microsoft.com/office/drawing/2014/main" id="{BE61FDF5-912E-BF9A-0031-7F6DE1E0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628" y="2146738"/>
            <a:ext cx="1908121" cy="339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4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Titel 1">
            <a:extLst>
              <a:ext uri="{FF2B5EF4-FFF2-40B4-BE49-F238E27FC236}">
                <a16:creationId xmlns:a16="http://schemas.microsoft.com/office/drawing/2014/main" id="{02B970A5-E64C-E158-D108-C7B21AA1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612677"/>
            <a:ext cx="8975033" cy="775625"/>
          </a:xfrm>
        </p:spPr>
        <p:txBody>
          <a:bodyPr/>
          <a:lstStyle/>
          <a:p>
            <a:r>
              <a:rPr lang="de-DE" dirty="0">
                <a:solidFill>
                  <a:sysClr val="windowText" lastClr="000000"/>
                </a:solidFill>
              </a:rPr>
              <a:t> Aufgaben Finanzmanager</a:t>
            </a:r>
          </a:p>
        </p:txBody>
      </p:sp>
      <p:sp useBgFill="1">
        <p:nvSpPr>
          <p:cNvPr id="10" name="Inhaltsplatzhalter 2">
            <a:extLst>
              <a:ext uri="{FF2B5EF4-FFF2-40B4-BE49-F238E27FC236}">
                <a16:creationId xmlns:a16="http://schemas.microsoft.com/office/drawing/2014/main" id="{0AD6C415-F022-2B8D-A9EC-0A6B5F20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7" y="1577406"/>
            <a:ext cx="8975033" cy="4825572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Bankkonto über ELBA verwalten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Produzentenrechnungen prüfen, buchen und 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  bezahlen</a:t>
            </a:r>
            <a:br>
              <a:rPr lang="de-DE" sz="1800" dirty="0">
                <a:solidFill>
                  <a:schemeClr val="bg1"/>
                </a:solidFill>
              </a:rPr>
            </a:br>
            <a:endParaRPr lang="de-DE" sz="1800" dirty="0">
              <a:solidFill>
                <a:schemeClr val="bg1"/>
              </a:solidFill>
            </a:endParaRPr>
          </a:p>
          <a:p>
            <a:pPr marL="274320" lvl="1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- Sonstige Rechnungen prüfen, buchen und 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  bezahlen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Finanzamt: KÖST und UST melden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Budget Soll-Ist Vergleich</a:t>
            </a:r>
            <a:br>
              <a:rPr lang="de-DE" sz="1800" dirty="0">
                <a:solidFill>
                  <a:schemeClr val="bg1"/>
                </a:solidFill>
              </a:rPr>
            </a:br>
            <a:endParaRPr lang="de-AT" sz="18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Im Haus, Kleidung, Wand, Mobiliar enthält.&#10;&#10;Automatisch generierte Beschreibung">
            <a:extLst>
              <a:ext uri="{FF2B5EF4-FFF2-40B4-BE49-F238E27FC236}">
                <a16:creationId xmlns:a16="http://schemas.microsoft.com/office/drawing/2014/main" id="{A597EB94-55F4-7955-A189-308C7FF52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634" y="2375338"/>
            <a:ext cx="2354317" cy="176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Titel 1">
            <a:extLst>
              <a:ext uri="{FF2B5EF4-FFF2-40B4-BE49-F238E27FC236}">
                <a16:creationId xmlns:a16="http://schemas.microsoft.com/office/drawing/2014/main" id="{02B970A5-E64C-E158-D108-C7B21AA1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612677"/>
            <a:ext cx="8975033" cy="77562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ysClr val="windowText" lastClr="000000"/>
                </a:solidFill>
              </a:rPr>
              <a:t> Aufgaben Abhol- und Ladendienst</a:t>
            </a:r>
          </a:p>
        </p:txBody>
      </p:sp>
      <p:sp useBgFill="1">
        <p:nvSpPr>
          <p:cNvPr id="10" name="Inhaltsplatzhalter 2">
            <a:extLst>
              <a:ext uri="{FF2B5EF4-FFF2-40B4-BE49-F238E27FC236}">
                <a16:creationId xmlns:a16="http://schemas.microsoft.com/office/drawing/2014/main" id="{0AD6C415-F022-2B8D-A9EC-0A6B5F20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7" y="1577406"/>
            <a:ext cx="8975033" cy="4825572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de-DE" sz="1800" b="1" dirty="0">
              <a:solidFill>
                <a:schemeClr val="bg1"/>
              </a:solidFill>
            </a:endParaRPr>
          </a:p>
          <a:p>
            <a:pPr marL="274320" lvl="1" indent="0">
              <a:buNone/>
            </a:pPr>
            <a:r>
              <a:rPr lang="de-DE" sz="1800" b="1" dirty="0">
                <a:solidFill>
                  <a:schemeClr val="bg1"/>
                </a:solidFill>
              </a:rPr>
              <a:t>Abholdienst</a:t>
            </a:r>
          </a:p>
          <a:p>
            <a:pPr marL="274320" lvl="1" indent="0">
              <a:buNone/>
            </a:pPr>
            <a:br>
              <a:rPr lang="de-DE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Tour abfahren und bestellte Waren lt. Abholliste bei 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  den Produzenten abholen und in den Laden bringen.</a:t>
            </a:r>
            <a:br>
              <a:rPr lang="de-DE" sz="1800" dirty="0">
                <a:solidFill>
                  <a:schemeClr val="bg1"/>
                </a:solidFill>
              </a:rPr>
            </a:br>
            <a:endParaRPr lang="de-DE" sz="1800" dirty="0">
              <a:solidFill>
                <a:schemeClr val="bg1"/>
              </a:solidFill>
            </a:endParaRPr>
          </a:p>
          <a:p>
            <a:pPr marL="274320" lvl="1" indent="0">
              <a:buNone/>
            </a:pPr>
            <a:endParaRPr lang="de-DE" sz="1800" b="1" dirty="0">
              <a:solidFill>
                <a:schemeClr val="bg1"/>
              </a:solidFill>
            </a:endParaRPr>
          </a:p>
          <a:p>
            <a:pPr marL="274320" lvl="1" indent="0">
              <a:buNone/>
            </a:pPr>
            <a:r>
              <a:rPr lang="de-DE" sz="1800" b="1" dirty="0">
                <a:solidFill>
                  <a:schemeClr val="bg1"/>
                </a:solidFill>
              </a:rPr>
              <a:t>Ladendienst</a:t>
            </a:r>
          </a:p>
          <a:p>
            <a:pPr marL="274320" lvl="1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- Angelieferte Waren lt. Ladenliste nachwiegen und 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   auf die Mitgliederboxen lt. Ladenliste aufteilen</a:t>
            </a:r>
            <a:br>
              <a:rPr lang="de-DE" sz="1800" dirty="0">
                <a:solidFill>
                  <a:schemeClr val="bg1"/>
                </a:solidFill>
              </a:rPr>
            </a:br>
            <a:endParaRPr lang="de-DE" sz="1800" dirty="0">
              <a:solidFill>
                <a:schemeClr val="bg1"/>
              </a:solidFill>
            </a:endParaRPr>
          </a:p>
          <a:p>
            <a:pPr marL="274320" lvl="1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- Mitgliedsbox ausgeben oder für Selbstabholung 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  vorbereiten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Leergläser zurücknehmen und in Liste eintragen</a:t>
            </a:r>
          </a:p>
          <a:p>
            <a:pPr marL="274320" lvl="1" indent="0">
              <a:buNone/>
            </a:pPr>
            <a:endParaRPr lang="de-AT" sz="18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Fahrzeug, draußen, Transport, Rad enthält.&#10;&#10;Automatisch generierte Beschreibung">
            <a:extLst>
              <a:ext uri="{FF2B5EF4-FFF2-40B4-BE49-F238E27FC236}">
                <a16:creationId xmlns:a16="http://schemas.microsoft.com/office/drawing/2014/main" id="{D364331D-4CCE-D3E1-8C2C-4CE03B5B0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070" y="2338654"/>
            <a:ext cx="1360230" cy="946540"/>
          </a:xfrm>
          <a:prstGeom prst="rect">
            <a:avLst/>
          </a:prstGeom>
        </p:spPr>
      </p:pic>
      <p:pic>
        <p:nvPicPr>
          <p:cNvPr id="5" name="Grafik 4" descr="Ein Bild, das Im Haus, Kleidung, Person, Mobiliar enthält.&#10;&#10;Automatisch generierte Beschreibung">
            <a:extLst>
              <a:ext uri="{FF2B5EF4-FFF2-40B4-BE49-F238E27FC236}">
                <a16:creationId xmlns:a16="http://schemas.microsoft.com/office/drawing/2014/main" id="{FCB7FF58-EBDB-9526-61BB-8ED661A14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070" y="4407577"/>
            <a:ext cx="1360230" cy="102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Titel 1">
            <a:extLst>
              <a:ext uri="{FF2B5EF4-FFF2-40B4-BE49-F238E27FC236}">
                <a16:creationId xmlns:a16="http://schemas.microsoft.com/office/drawing/2014/main" id="{02B970A5-E64C-E158-D108-C7B21AA1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612677"/>
            <a:ext cx="8975033" cy="77562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ysClr val="windowText" lastClr="000000"/>
                </a:solidFill>
              </a:rPr>
              <a:t> Aufgaben Kernteam</a:t>
            </a:r>
          </a:p>
        </p:txBody>
      </p:sp>
      <p:sp useBgFill="1">
        <p:nvSpPr>
          <p:cNvPr id="10" name="Inhaltsplatzhalter 2">
            <a:extLst>
              <a:ext uri="{FF2B5EF4-FFF2-40B4-BE49-F238E27FC236}">
                <a16:creationId xmlns:a16="http://schemas.microsoft.com/office/drawing/2014/main" id="{0AD6C415-F022-2B8D-A9EC-0A6B5F20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7" y="1577406"/>
            <a:ext cx="8975033" cy="4825572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de-DE" sz="1800" b="1" dirty="0">
              <a:solidFill>
                <a:schemeClr val="bg1"/>
              </a:solidFill>
            </a:endParaRPr>
          </a:p>
          <a:p>
            <a:pPr marL="274320" lvl="1" indent="0">
              <a:buNone/>
            </a:pPr>
            <a:r>
              <a:rPr lang="de-DE" sz="1800" b="1" dirty="0">
                <a:solidFill>
                  <a:schemeClr val="bg1"/>
                </a:solidFill>
              </a:rPr>
              <a:t>Generell</a:t>
            </a:r>
          </a:p>
          <a:p>
            <a:pPr marL="274320" lvl="1" indent="0">
              <a:buNone/>
            </a:pPr>
            <a:br>
              <a:rPr lang="de-DE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Alle Vereinsangelegenheiten (Verträge, Budget, Finanzamt)</a:t>
            </a:r>
          </a:p>
          <a:p>
            <a:pPr marL="274320" lvl="1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- Entscheidung Aufnahme Produzenten und Produkte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Produzentenbesuche organisieren</a:t>
            </a:r>
          </a:p>
          <a:p>
            <a:pPr marL="274320" lvl="1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- Anschaffungen für Laden etc. beschließen und organisieren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IT Angelegenheiten organisieren und pflegen</a:t>
            </a:r>
          </a:p>
          <a:p>
            <a:pPr marL="274320" lvl="1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- Ablage organisieren und pflegen</a:t>
            </a:r>
          </a:p>
          <a:p>
            <a:pPr marL="274320" lvl="1" indent="0">
              <a:buNone/>
            </a:pPr>
            <a:endParaRPr lang="de-AT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5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erson, die Salat aus einem Garten erntet">
            <a:extLst>
              <a:ext uri="{FF2B5EF4-FFF2-40B4-BE49-F238E27FC236}">
                <a16:creationId xmlns:a16="http://schemas.microsoft.com/office/drawing/2014/main" id="{92C4C2DA-90B8-3144-9F35-4567B52801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4769" r="9091" b="7457"/>
          <a:stretch/>
        </p:blipFill>
        <p:spPr>
          <a:xfrm>
            <a:off x="16" y="642946"/>
            <a:ext cx="9905984" cy="55721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393" y="2765486"/>
            <a:ext cx="8098155" cy="2451439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Vielen Dank</a:t>
            </a:r>
          </a:p>
        </p:txBody>
      </p: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F456A264-921A-6AE0-0323-3FCF749B4866}"/>
              </a:ext>
            </a:extLst>
          </p:cNvPr>
          <p:cNvGrpSpPr/>
          <p:nvPr/>
        </p:nvGrpSpPr>
        <p:grpSpPr>
          <a:xfrm>
            <a:off x="1066832" y="1716342"/>
            <a:ext cx="7686454" cy="1453791"/>
            <a:chOff x="1313024" y="1321113"/>
            <a:chExt cx="9460251" cy="1789281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2F446B43-7291-268B-8644-0C4732974C43}"/>
                </a:ext>
              </a:extLst>
            </p:cNvPr>
            <p:cNvGrpSpPr/>
            <p:nvPr/>
          </p:nvGrpSpPr>
          <p:grpSpPr>
            <a:xfrm>
              <a:off x="1313024" y="1321113"/>
              <a:ext cx="1789274" cy="1789274"/>
              <a:chOff x="728234" y="426481"/>
              <a:chExt cx="2429096" cy="2429096"/>
            </a:xfrm>
          </p:grpSpPr>
          <p:sp>
            <p:nvSpPr>
              <p:cNvPr id="35" name="Oval 29">
                <a:extLst>
                  <a:ext uri="{FF2B5EF4-FFF2-40B4-BE49-F238E27FC236}">
                    <a16:creationId xmlns:a16="http://schemas.microsoft.com/office/drawing/2014/main" id="{7899D104-34ED-4AEB-32D2-E4CF43AFEF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742950">
                  <a:defRPr/>
                </a:pPr>
                <a:endParaRPr lang="en-US" sz="1625" kern="0" dirty="0">
                  <a:solidFill>
                    <a:prstClr val="white"/>
                  </a:solidFill>
                  <a:latin typeface="Rockwell Extra Bold" pitchFamily="18" charset="0"/>
                </a:endParaRPr>
              </a:p>
            </p:txBody>
          </p:sp>
          <p:sp>
            <p:nvSpPr>
              <p:cNvPr id="36" name="Oval 30">
                <a:extLst>
                  <a:ext uri="{FF2B5EF4-FFF2-40B4-BE49-F238E27FC236}">
                    <a16:creationId xmlns:a16="http://schemas.microsoft.com/office/drawing/2014/main" id="{19F7CCF3-3345-763C-4FDB-7D81D21C49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42950">
                  <a:defRPr/>
                </a:pPr>
                <a:endParaRPr lang="en-US" sz="146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2D230E1A-6605-D188-7C75-99F2B8CAB9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38C790B1-BA23-EEAB-45DD-08561354810E}"/>
                </a:ext>
              </a:extLst>
            </p:cNvPr>
            <p:cNvGrpSpPr/>
            <p:nvPr/>
          </p:nvGrpSpPr>
          <p:grpSpPr>
            <a:xfrm>
              <a:off x="3854430" y="1321120"/>
              <a:ext cx="1789274" cy="1789274"/>
              <a:chOff x="728234" y="426481"/>
              <a:chExt cx="2429096" cy="2429096"/>
            </a:xfrm>
          </p:grpSpPr>
          <p:sp>
            <p:nvSpPr>
              <p:cNvPr id="32" name="Oval 29">
                <a:extLst>
                  <a:ext uri="{FF2B5EF4-FFF2-40B4-BE49-F238E27FC236}">
                    <a16:creationId xmlns:a16="http://schemas.microsoft.com/office/drawing/2014/main" id="{6EAA69F5-712A-997A-FCCA-3B4F05CE98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742950">
                  <a:defRPr/>
                </a:pPr>
                <a:endParaRPr lang="en-US" sz="1625" kern="0" dirty="0">
                  <a:solidFill>
                    <a:prstClr val="white"/>
                  </a:solidFill>
                  <a:latin typeface="Rockwell Extra Bold" pitchFamily="18" charset="0"/>
                </a:endParaRPr>
              </a:p>
            </p:txBody>
          </p:sp>
          <p:sp>
            <p:nvSpPr>
              <p:cNvPr id="33" name="Oval 30">
                <a:extLst>
                  <a:ext uri="{FF2B5EF4-FFF2-40B4-BE49-F238E27FC236}">
                    <a16:creationId xmlns:a16="http://schemas.microsoft.com/office/drawing/2014/main" id="{C7EBF1F6-3911-5D97-F485-784F346A4F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42950">
                  <a:defRPr/>
                </a:pPr>
                <a:endParaRPr lang="en-US" sz="146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9BAD57FD-EEF0-F1CA-8871-C6E9CF9329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9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845FBD18-ABF7-05F0-2CA6-CE073980C418}"/>
                </a:ext>
              </a:extLst>
            </p:cNvPr>
            <p:cNvGrpSpPr/>
            <p:nvPr/>
          </p:nvGrpSpPr>
          <p:grpSpPr>
            <a:xfrm>
              <a:off x="6391275" y="1321113"/>
              <a:ext cx="1789274" cy="1789274"/>
              <a:chOff x="728234" y="426481"/>
              <a:chExt cx="2429096" cy="2429096"/>
            </a:xfrm>
          </p:grpSpPr>
          <p:sp>
            <p:nvSpPr>
              <p:cNvPr id="24" name="Oval 29">
                <a:extLst>
                  <a:ext uri="{FF2B5EF4-FFF2-40B4-BE49-F238E27FC236}">
                    <a16:creationId xmlns:a16="http://schemas.microsoft.com/office/drawing/2014/main" id="{B0456610-CE27-BECC-DADA-B4C7F6114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742950">
                  <a:defRPr/>
                </a:pPr>
                <a:endParaRPr lang="en-US" sz="1625" kern="0" dirty="0">
                  <a:solidFill>
                    <a:prstClr val="white"/>
                  </a:solidFill>
                  <a:latin typeface="Rockwell Extra Bold" pitchFamily="18" charset="0"/>
                </a:endParaRPr>
              </a:p>
            </p:txBody>
          </p:sp>
          <p:sp>
            <p:nvSpPr>
              <p:cNvPr id="26" name="Oval 30">
                <a:extLst>
                  <a:ext uri="{FF2B5EF4-FFF2-40B4-BE49-F238E27FC236}">
                    <a16:creationId xmlns:a16="http://schemas.microsoft.com/office/drawing/2014/main" id="{8A1AC1DA-C486-1B73-E73C-066010DD1B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42950">
                  <a:defRPr/>
                </a:pPr>
                <a:endParaRPr lang="en-US" sz="146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ED5F3370-0668-BB63-3F76-5BEBCFD729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5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FDD0B7E6-B27F-7F48-35D9-85D47B18E4BA}"/>
                </a:ext>
              </a:extLst>
            </p:cNvPr>
            <p:cNvGrpSpPr/>
            <p:nvPr/>
          </p:nvGrpSpPr>
          <p:grpSpPr>
            <a:xfrm>
              <a:off x="8984014" y="1321126"/>
              <a:ext cx="1789261" cy="1789261"/>
              <a:chOff x="728234" y="426481"/>
              <a:chExt cx="2429096" cy="2429096"/>
            </a:xfrm>
          </p:grpSpPr>
          <p:sp>
            <p:nvSpPr>
              <p:cNvPr id="18" name="Oval 29">
                <a:extLst>
                  <a:ext uri="{FF2B5EF4-FFF2-40B4-BE49-F238E27FC236}">
                    <a16:creationId xmlns:a16="http://schemas.microsoft.com/office/drawing/2014/main" id="{EE8C2144-4C09-C38B-5ABF-305D9A1953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742950">
                  <a:defRPr/>
                </a:pPr>
                <a:endParaRPr lang="en-US" sz="1625" kern="0" dirty="0">
                  <a:solidFill>
                    <a:prstClr val="white"/>
                  </a:solidFill>
                  <a:latin typeface="Rockwell Extra Bold" pitchFamily="18" charset="0"/>
                </a:endParaRPr>
              </a:p>
            </p:txBody>
          </p:sp>
          <p:sp>
            <p:nvSpPr>
              <p:cNvPr id="20" name="Oval 30">
                <a:extLst>
                  <a:ext uri="{FF2B5EF4-FFF2-40B4-BE49-F238E27FC236}">
                    <a16:creationId xmlns:a16="http://schemas.microsoft.com/office/drawing/2014/main" id="{CACDFBF9-3603-7867-1B04-2D98C158D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42950">
                  <a:defRPr/>
                </a:pPr>
                <a:endParaRPr lang="en-US" sz="146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20A5C2F6-D735-A1F0-4102-E661079AF7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7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934C4F44-A6B3-0F4D-8FAB-1E6A48DD7874}"/>
              </a:ext>
            </a:extLst>
          </p:cNvPr>
          <p:cNvGrpSpPr/>
          <p:nvPr/>
        </p:nvGrpSpPr>
        <p:grpSpPr>
          <a:xfrm>
            <a:off x="1066832" y="4560133"/>
            <a:ext cx="7686455" cy="1453796"/>
            <a:chOff x="1313024" y="4821163"/>
            <a:chExt cx="9460252" cy="1789287"/>
          </a:xfrm>
        </p:grpSpPr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22B89D63-EC72-2A37-2680-9E7B24CEC8E9}"/>
                </a:ext>
              </a:extLst>
            </p:cNvPr>
            <p:cNvGrpSpPr/>
            <p:nvPr/>
          </p:nvGrpSpPr>
          <p:grpSpPr>
            <a:xfrm>
              <a:off x="1313024" y="4821163"/>
              <a:ext cx="1789274" cy="1789274"/>
              <a:chOff x="728234" y="426481"/>
              <a:chExt cx="2429096" cy="2429096"/>
            </a:xfrm>
          </p:grpSpPr>
          <p:sp>
            <p:nvSpPr>
              <p:cNvPr id="52" name="Oval 29">
                <a:extLst>
                  <a:ext uri="{FF2B5EF4-FFF2-40B4-BE49-F238E27FC236}">
                    <a16:creationId xmlns:a16="http://schemas.microsoft.com/office/drawing/2014/main" id="{9A7E1DD4-CC65-50B1-053B-FA03949333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742950">
                  <a:defRPr/>
                </a:pPr>
                <a:endParaRPr lang="en-US" sz="1625" kern="0" dirty="0">
                  <a:solidFill>
                    <a:prstClr val="white"/>
                  </a:solidFill>
                  <a:latin typeface="Rockwell Extra Bold" pitchFamily="18" charset="0"/>
                </a:endParaRPr>
              </a:p>
            </p:txBody>
          </p:sp>
          <p:sp>
            <p:nvSpPr>
              <p:cNvPr id="53" name="Oval 30">
                <a:extLst>
                  <a:ext uri="{FF2B5EF4-FFF2-40B4-BE49-F238E27FC236}">
                    <a16:creationId xmlns:a16="http://schemas.microsoft.com/office/drawing/2014/main" id="{F86BC3E9-CBFB-600C-8A7F-3F80A48C1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42950">
                  <a:defRPr/>
                </a:pPr>
                <a:endParaRPr lang="en-US" sz="146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54" name="Picture 2">
                <a:extLst>
                  <a:ext uri="{FF2B5EF4-FFF2-40B4-BE49-F238E27FC236}">
                    <a16:creationId xmlns:a16="http://schemas.microsoft.com/office/drawing/2014/main" id="{55559D86-99A8-0AE6-692F-CC724BDC68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E4E40025-DF2C-619E-99A2-6E54A3513672}"/>
                </a:ext>
              </a:extLst>
            </p:cNvPr>
            <p:cNvGrpSpPr/>
            <p:nvPr/>
          </p:nvGrpSpPr>
          <p:grpSpPr>
            <a:xfrm>
              <a:off x="3854430" y="4821170"/>
              <a:ext cx="1789274" cy="1789274"/>
              <a:chOff x="728234" y="426481"/>
              <a:chExt cx="2429096" cy="2429096"/>
            </a:xfrm>
          </p:grpSpPr>
          <p:sp>
            <p:nvSpPr>
              <p:cNvPr id="49" name="Oval 29">
                <a:extLst>
                  <a:ext uri="{FF2B5EF4-FFF2-40B4-BE49-F238E27FC236}">
                    <a16:creationId xmlns:a16="http://schemas.microsoft.com/office/drawing/2014/main" id="{59A1BD52-FD76-DD7F-4C85-66FC1F303A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742950">
                  <a:defRPr/>
                </a:pPr>
                <a:endParaRPr lang="en-US" sz="1625" kern="0" dirty="0">
                  <a:solidFill>
                    <a:prstClr val="white"/>
                  </a:solidFill>
                  <a:latin typeface="Rockwell Extra Bold" pitchFamily="18" charset="0"/>
                </a:endParaRPr>
              </a:p>
            </p:txBody>
          </p:sp>
          <p:sp>
            <p:nvSpPr>
              <p:cNvPr id="50" name="Oval 30">
                <a:extLst>
                  <a:ext uri="{FF2B5EF4-FFF2-40B4-BE49-F238E27FC236}">
                    <a16:creationId xmlns:a16="http://schemas.microsoft.com/office/drawing/2014/main" id="{1CE271D7-B88A-6CA0-2CA8-0078911274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42950">
                  <a:defRPr/>
                </a:pPr>
                <a:endParaRPr lang="en-US" sz="146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51" name="Picture 2">
                <a:extLst>
                  <a:ext uri="{FF2B5EF4-FFF2-40B4-BE49-F238E27FC236}">
                    <a16:creationId xmlns:a16="http://schemas.microsoft.com/office/drawing/2014/main" id="{045C9816-4CFD-A7F8-E09C-1BEC6ABB3A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24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9ACD98DA-E38E-17AB-1F2A-AB0B289382CF}"/>
                </a:ext>
              </a:extLst>
            </p:cNvPr>
            <p:cNvGrpSpPr/>
            <p:nvPr/>
          </p:nvGrpSpPr>
          <p:grpSpPr>
            <a:xfrm>
              <a:off x="6391275" y="4821163"/>
              <a:ext cx="1789274" cy="1789274"/>
              <a:chOff x="728234" y="426481"/>
              <a:chExt cx="2429096" cy="2429096"/>
            </a:xfrm>
          </p:grpSpPr>
          <p:sp>
            <p:nvSpPr>
              <p:cNvPr id="46" name="Oval 29">
                <a:extLst>
                  <a:ext uri="{FF2B5EF4-FFF2-40B4-BE49-F238E27FC236}">
                    <a16:creationId xmlns:a16="http://schemas.microsoft.com/office/drawing/2014/main" id="{0F47731C-B3CB-0441-E828-78782932C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742950">
                  <a:defRPr/>
                </a:pPr>
                <a:endParaRPr lang="en-US" sz="1625" kern="0" dirty="0">
                  <a:solidFill>
                    <a:prstClr val="white"/>
                  </a:solidFill>
                  <a:latin typeface="Rockwell Extra Bold" pitchFamily="18" charset="0"/>
                </a:endParaRPr>
              </a:p>
            </p:txBody>
          </p:sp>
          <p:sp>
            <p:nvSpPr>
              <p:cNvPr id="47" name="Oval 30">
                <a:extLst>
                  <a:ext uri="{FF2B5EF4-FFF2-40B4-BE49-F238E27FC236}">
                    <a16:creationId xmlns:a16="http://schemas.microsoft.com/office/drawing/2014/main" id="{7D4D54E4-36BF-586F-5D0B-80D2185549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42950">
                  <a:defRPr/>
                </a:pPr>
                <a:endParaRPr lang="en-US" sz="146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327B8664-1BC6-4473-8F31-A4C45E04F6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50000" contrast="2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948ECD20-6193-30B8-4624-FBC1E380E99E}"/>
                </a:ext>
              </a:extLst>
            </p:cNvPr>
            <p:cNvGrpSpPr/>
            <p:nvPr/>
          </p:nvGrpSpPr>
          <p:grpSpPr>
            <a:xfrm>
              <a:off x="8984002" y="4821176"/>
              <a:ext cx="1789274" cy="1789274"/>
              <a:chOff x="728234" y="426481"/>
              <a:chExt cx="2429096" cy="2429096"/>
            </a:xfrm>
          </p:grpSpPr>
          <p:sp>
            <p:nvSpPr>
              <p:cNvPr id="43" name="Oval 29">
                <a:extLst>
                  <a:ext uri="{FF2B5EF4-FFF2-40B4-BE49-F238E27FC236}">
                    <a16:creationId xmlns:a16="http://schemas.microsoft.com/office/drawing/2014/main" id="{FC496613-2823-B616-12BF-1DA9E95C7E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234" y="426485"/>
                <a:ext cx="2429096" cy="2429092"/>
              </a:xfrm>
              <a:prstGeom prst="ellipse">
                <a:avLst/>
              </a:prstGeom>
              <a:blipFill dpi="0" rotWithShape="1"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742950">
                  <a:defRPr/>
                </a:pPr>
                <a:endParaRPr lang="en-US" sz="1625" kern="0" dirty="0">
                  <a:solidFill>
                    <a:prstClr val="white"/>
                  </a:solidFill>
                  <a:latin typeface="Rockwell Extra Bold" pitchFamily="18" charset="0"/>
                </a:endParaRPr>
              </a:p>
            </p:txBody>
          </p:sp>
          <p:sp>
            <p:nvSpPr>
              <p:cNvPr id="44" name="Oval 30">
                <a:extLst>
                  <a:ext uri="{FF2B5EF4-FFF2-40B4-BE49-F238E27FC236}">
                    <a16:creationId xmlns:a16="http://schemas.microsoft.com/office/drawing/2014/main" id="{F1EC2BEC-FC97-8517-2D1E-AE46BE4BCD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71145" y="669394"/>
                <a:ext cx="1943276" cy="194327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42950">
                  <a:defRPr/>
                </a:pPr>
                <a:endParaRPr lang="en-US" sz="146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287C80B4-A043-9E71-47DD-67ED706E01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/>
            </p:blipFill>
            <p:spPr bwMode="auto">
              <a:xfrm>
                <a:off x="728234" y="426481"/>
                <a:ext cx="2429096" cy="2429096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" name="Grafik 3" descr="Ein Bild, das Menschliches Gesicht, Person, Lächeln, Vorderkopf enthält.&#10;&#10;Automatisch generierte Beschreibung">
            <a:extLst>
              <a:ext uri="{FF2B5EF4-FFF2-40B4-BE49-F238E27FC236}">
                <a16:creationId xmlns:a16="http://schemas.microsoft.com/office/drawing/2014/main" id="{0E583B1C-58F7-9AF8-6069-13A9D328C7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75442" y="3131836"/>
            <a:ext cx="1453775" cy="145377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655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440"/>
    </mc:Choice>
    <mc:Fallback>
      <p:transition spd="slow" advClick="0" advTm="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el 1">
            <a:extLst>
              <a:ext uri="{FF2B5EF4-FFF2-40B4-BE49-F238E27FC236}">
                <a16:creationId xmlns:a16="http://schemas.microsoft.com/office/drawing/2014/main" id="{442192C5-8A6F-6F4A-8E26-3FAEDCDF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75" y="469411"/>
            <a:ext cx="9014792" cy="775625"/>
          </a:xfrm>
        </p:spPr>
        <p:txBody>
          <a:bodyPr/>
          <a:lstStyle/>
          <a:p>
            <a:r>
              <a:rPr lang="de-DE" dirty="0">
                <a:solidFill>
                  <a:sysClr val="windowText" lastClr="000000"/>
                </a:solidFill>
              </a:rPr>
              <a:t>  Wer sind wir </a:t>
            </a:r>
          </a:p>
        </p:txBody>
      </p:sp>
      <p:sp useBgFill="1">
        <p:nvSpPr>
          <p:cNvPr id="3" name="Inhaltsplatzhalter 2">
            <a:extLst>
              <a:ext uri="{FF2B5EF4-FFF2-40B4-BE49-F238E27FC236}">
                <a16:creationId xmlns:a16="http://schemas.microsoft.com/office/drawing/2014/main" id="{7332B6F2-62F5-464B-AEB4-671F9336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75" y="1419807"/>
            <a:ext cx="9014792" cy="4825572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de-DE" b="1" dirty="0">
              <a:ln/>
              <a:solidFill>
                <a:schemeClr val="accent4"/>
              </a:solidFill>
              <a:hlinkClick r:id="rId2"/>
            </a:endParaRPr>
          </a:p>
          <a:p>
            <a:endParaRPr lang="de-DE" b="1" dirty="0">
              <a:ln/>
              <a:solidFill>
                <a:schemeClr val="accent4"/>
              </a:solidFill>
              <a:hlinkClick r:id="rId2"/>
            </a:endParaRPr>
          </a:p>
          <a:p>
            <a:pPr marL="0" indent="0">
              <a:buNone/>
            </a:pPr>
            <a:endParaRPr lang="de-DE" b="1" dirty="0">
              <a:ln/>
              <a:solidFill>
                <a:schemeClr val="accent4"/>
              </a:solidFill>
              <a:hlinkClick r:id="rId2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0412BA-6E41-1B49-9460-4821BBB0319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813304" y="6265818"/>
            <a:ext cx="4279392" cy="274320"/>
          </a:xfrm>
        </p:spPr>
        <p:txBody>
          <a:bodyPr/>
          <a:lstStyle/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D55BA2-FC75-B842-AA0B-D8706CBB59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8851" y="6265818"/>
            <a:ext cx="1188720" cy="274320"/>
          </a:xfrm>
        </p:spPr>
        <p:txBody>
          <a:bodyPr/>
          <a:lstStyle/>
          <a:p>
            <a:pPr rtl="0"/>
            <a:fld id="{4FAB73BC-B049-4115-A692-8D63A059BFB8}" type="slidenum">
              <a:rPr lang="de-DE" noProof="0" smtClean="0"/>
              <a:pPr rtl="0"/>
              <a:t>2</a:t>
            </a:fld>
            <a:endParaRPr lang="de-DE" noProof="0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7C8D129D-D09B-3940-B152-32543550B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374" y="612621"/>
            <a:ext cx="2295632" cy="40352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9010D66-91F3-1F40-A224-AD1BFFABCCC9}"/>
              </a:ext>
            </a:extLst>
          </p:cNvPr>
          <p:cNvSpPr txBox="1"/>
          <p:nvPr/>
        </p:nvSpPr>
        <p:spPr>
          <a:xfrm>
            <a:off x="701058" y="1767059"/>
            <a:ext cx="8245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de-AT" sz="1600" dirty="0">
                <a:solidFill>
                  <a:schemeClr val="bg1"/>
                </a:solidFill>
              </a:rPr>
              <a:t>Ein angemeldeter Neumarkter Verein mit 50 Mitglieder ( davon 23 Aktiv ), 19 Produzenten</a:t>
            </a:r>
            <a:br>
              <a:rPr lang="de-AT" sz="1600" dirty="0">
                <a:solidFill>
                  <a:schemeClr val="bg1"/>
                </a:solidFill>
              </a:rPr>
            </a:br>
            <a:endParaRPr lang="de-AT" sz="1600" dirty="0">
              <a:solidFill>
                <a:schemeClr val="bg1"/>
              </a:solidFill>
            </a:endParaRPr>
          </a:p>
          <a:p>
            <a:pPr marL="285750" indent="-285750" algn="l">
              <a:buFont typeface="Wingdings" pitchFamily="2" charset="2"/>
              <a:buChar char="ü"/>
            </a:pPr>
            <a:r>
              <a:rPr lang="de-AT" sz="1600" dirty="0">
                <a:solidFill>
                  <a:schemeClr val="bg1"/>
                </a:solidFill>
              </a:rPr>
              <a:t>Gegründet 2020 im Rahmen der Initiative Gesunde Gemeinde und AVOS,</a:t>
            </a:r>
            <a:br>
              <a:rPr lang="de-AT" sz="1600" dirty="0">
                <a:solidFill>
                  <a:schemeClr val="bg1"/>
                </a:solidFill>
              </a:rPr>
            </a:br>
            <a:r>
              <a:rPr lang="de-AT" sz="1600" dirty="0">
                <a:solidFill>
                  <a:schemeClr val="bg1"/>
                </a:solidFill>
              </a:rPr>
              <a:t>offen für alle, denen Nachhaltigkeit und regionale Ernährung ein Anliegen ist</a:t>
            </a:r>
          </a:p>
          <a:p>
            <a:endParaRPr lang="de-AT" sz="16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de-AT" sz="1600" dirty="0">
                <a:solidFill>
                  <a:schemeClr val="bg1"/>
                </a:solidFill>
              </a:rPr>
              <a:t>Wir machen 48 Ladentage je Mitgliedsjahr</a:t>
            </a:r>
            <a:br>
              <a:rPr lang="de-AT" sz="1600" dirty="0">
                <a:solidFill>
                  <a:schemeClr val="bg1"/>
                </a:solidFill>
              </a:rPr>
            </a:br>
            <a:r>
              <a:rPr lang="de-AT" sz="1600" dirty="0">
                <a:solidFill>
                  <a:schemeClr val="bg1"/>
                </a:solidFill>
              </a:rPr>
              <a:t>Wir machen 144 nachhaltige Abholtouren je Mitgliedsjahr</a:t>
            </a:r>
            <a:br>
              <a:rPr lang="de-AT" sz="1600" dirty="0">
                <a:solidFill>
                  <a:schemeClr val="bg1"/>
                </a:solidFill>
              </a:rPr>
            </a:br>
            <a:endParaRPr lang="de-AT" sz="1600" dirty="0">
              <a:solidFill>
                <a:schemeClr val="bg1"/>
              </a:solidFill>
            </a:endParaRPr>
          </a:p>
          <a:p>
            <a:pPr marL="285750" indent="-285750" algn="l">
              <a:buFont typeface="Wingdings" pitchFamily="2" charset="2"/>
              <a:buChar char="ü"/>
            </a:pPr>
            <a:r>
              <a:rPr lang="de-AT" sz="1600" dirty="0">
                <a:solidFill>
                  <a:schemeClr val="bg1"/>
                </a:solidFill>
              </a:rPr>
              <a:t>Diverse Produzentenbesuche (</a:t>
            </a:r>
            <a:r>
              <a:rPr lang="de-AT" sz="1600" dirty="0" err="1">
                <a:solidFill>
                  <a:schemeClr val="bg1"/>
                </a:solidFill>
              </a:rPr>
              <a:t>z.Bsp</a:t>
            </a:r>
            <a:r>
              <a:rPr lang="de-AT" sz="1600" dirty="0">
                <a:solidFill>
                  <a:schemeClr val="bg1"/>
                </a:solidFill>
              </a:rPr>
              <a:t>. </a:t>
            </a:r>
            <a:r>
              <a:rPr lang="de-AT" sz="1600" dirty="0" err="1">
                <a:solidFill>
                  <a:schemeClr val="bg1"/>
                </a:solidFill>
              </a:rPr>
              <a:t>Almannsgrub</a:t>
            </a:r>
            <a:r>
              <a:rPr lang="de-AT" sz="1600" dirty="0">
                <a:solidFill>
                  <a:schemeClr val="bg1"/>
                </a:solidFill>
              </a:rPr>
              <a:t>, </a:t>
            </a:r>
            <a:r>
              <a:rPr lang="de-AT" sz="1600" dirty="0" err="1">
                <a:solidFill>
                  <a:schemeClr val="bg1"/>
                </a:solidFill>
              </a:rPr>
              <a:t>Gröberhof</a:t>
            </a:r>
            <a:r>
              <a:rPr lang="de-AT" sz="1600" dirty="0">
                <a:solidFill>
                  <a:schemeClr val="bg1"/>
                </a:solidFill>
              </a:rPr>
              <a:t>, </a:t>
            </a:r>
            <a:r>
              <a:rPr lang="de-AT" sz="1600" dirty="0" err="1">
                <a:solidFill>
                  <a:schemeClr val="bg1"/>
                </a:solidFill>
              </a:rPr>
              <a:t>Rathmacherhof</a:t>
            </a:r>
            <a:r>
              <a:rPr lang="de-AT" sz="1600" dirty="0">
                <a:solidFill>
                  <a:schemeClr val="bg1"/>
                </a:solidFill>
              </a:rPr>
              <a:t>)</a:t>
            </a:r>
            <a:br>
              <a:rPr lang="de-AT" sz="1600" dirty="0">
                <a:solidFill>
                  <a:schemeClr val="bg1"/>
                </a:solidFill>
              </a:rPr>
            </a:br>
            <a:r>
              <a:rPr lang="de-AT" sz="1600" dirty="0">
                <a:solidFill>
                  <a:schemeClr val="bg1"/>
                </a:solidFill>
              </a:rPr>
              <a:t>Diverse Infostände (</a:t>
            </a:r>
            <a:r>
              <a:rPr lang="de-AT" sz="1600" dirty="0" err="1">
                <a:solidFill>
                  <a:schemeClr val="bg1"/>
                </a:solidFill>
              </a:rPr>
              <a:t>z.Bsp</a:t>
            </a:r>
            <a:r>
              <a:rPr lang="de-AT" sz="1600" dirty="0">
                <a:solidFill>
                  <a:schemeClr val="bg1"/>
                </a:solidFill>
              </a:rPr>
              <a:t>. </a:t>
            </a:r>
            <a:r>
              <a:rPr lang="de-AT" sz="1600" dirty="0" err="1">
                <a:solidFill>
                  <a:schemeClr val="bg1"/>
                </a:solidFill>
              </a:rPr>
              <a:t>Rupertimarktfest</a:t>
            </a:r>
            <a:r>
              <a:rPr lang="de-AT" sz="1600" dirty="0">
                <a:solidFill>
                  <a:schemeClr val="bg1"/>
                </a:solidFill>
              </a:rPr>
              <a:t>, Tag der Gesunden Gemeinde)</a:t>
            </a:r>
            <a:br>
              <a:rPr lang="de-AT" sz="1600" dirty="0">
                <a:solidFill>
                  <a:schemeClr val="bg1"/>
                </a:solidFill>
              </a:rPr>
            </a:b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EC2BD1D-1F19-EB4E-97D8-2B80599C46B3}"/>
              </a:ext>
            </a:extLst>
          </p:cNvPr>
          <p:cNvSpPr txBox="1"/>
          <p:nvPr/>
        </p:nvSpPr>
        <p:spPr>
          <a:xfrm>
            <a:off x="8946542" y="5674083"/>
            <a:ext cx="44346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dirty="0">
                <a:solidFill>
                  <a:schemeClr val="accent6"/>
                </a:solidFill>
              </a:rPr>
              <a:t>S</a:t>
            </a:r>
            <a:endParaRPr lang="de-DE" dirty="0">
              <a:solidFill>
                <a:schemeClr val="accent6"/>
              </a:solidFill>
            </a:endParaRPr>
          </a:p>
        </p:txBody>
      </p:sp>
      <p:pic>
        <p:nvPicPr>
          <p:cNvPr id="14" name="Grafik 13" descr="Ein Bild, das Gras, draußen, Person, Berg enthält.&#10;&#10;Automatisch generierte Beschreibung">
            <a:extLst>
              <a:ext uri="{FF2B5EF4-FFF2-40B4-BE49-F238E27FC236}">
                <a16:creationId xmlns:a16="http://schemas.microsoft.com/office/drawing/2014/main" id="{E8DAECBB-6D85-9FB7-D414-9EB6D96F9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151" y="4594331"/>
            <a:ext cx="2173626" cy="1449084"/>
          </a:xfrm>
          <a:prstGeom prst="rect">
            <a:avLst/>
          </a:prstGeom>
        </p:spPr>
      </p:pic>
      <p:pic>
        <p:nvPicPr>
          <p:cNvPr id="9" name="Grafik 8" descr="Ein Bild, das Text, draußen, Pflanze, Werbung enthält.&#10;&#10;Automatisch generierte Beschreibung">
            <a:extLst>
              <a:ext uri="{FF2B5EF4-FFF2-40B4-BE49-F238E27FC236}">
                <a16:creationId xmlns:a16="http://schemas.microsoft.com/office/drawing/2014/main" id="{127C61CA-0079-723E-CA56-8AAF3B613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86" y="4617864"/>
            <a:ext cx="1900735" cy="1425551"/>
          </a:xfrm>
          <a:prstGeom prst="rect">
            <a:avLst/>
          </a:prstGeom>
        </p:spPr>
      </p:pic>
      <p:pic>
        <p:nvPicPr>
          <p:cNvPr id="12" name="Grafik 11" descr="Ein Bild, das Im Haus, Grün, Regal, Box enthält.&#10;&#10;Automatisch generierte Beschreibung">
            <a:extLst>
              <a:ext uri="{FF2B5EF4-FFF2-40B4-BE49-F238E27FC236}">
                <a16:creationId xmlns:a16="http://schemas.microsoft.com/office/drawing/2014/main" id="{12BAF3DE-6EAF-0C9C-5421-9906CACF3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265" y="4617864"/>
            <a:ext cx="1934042" cy="14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el 1">
            <a:extLst>
              <a:ext uri="{FF2B5EF4-FFF2-40B4-BE49-F238E27FC236}">
                <a16:creationId xmlns:a16="http://schemas.microsoft.com/office/drawing/2014/main" id="{442192C5-8A6F-6F4A-8E26-3FAEDCDF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7" y="429654"/>
            <a:ext cx="8975033" cy="775625"/>
          </a:xfrm>
        </p:spPr>
        <p:txBody>
          <a:bodyPr>
            <a:normAutofit/>
          </a:bodyPr>
          <a:lstStyle/>
          <a:p>
            <a:r>
              <a:rPr lang="de-AT" sz="2400" dirty="0">
                <a:solidFill>
                  <a:sysClr val="windowText" lastClr="000000"/>
                </a:solidFill>
              </a:rPr>
              <a:t>   Was leisten wir für unsere Produzenten</a:t>
            </a:r>
            <a:endParaRPr lang="de-DE" sz="2400" dirty="0">
              <a:solidFill>
                <a:sysClr val="windowText" lastClr="000000"/>
              </a:solidFill>
            </a:endParaRPr>
          </a:p>
        </p:txBody>
      </p:sp>
      <p:sp useBgFill="1">
        <p:nvSpPr>
          <p:cNvPr id="3" name="Inhaltsplatzhalter 2">
            <a:extLst>
              <a:ext uri="{FF2B5EF4-FFF2-40B4-BE49-F238E27FC236}">
                <a16:creationId xmlns:a16="http://schemas.microsoft.com/office/drawing/2014/main" id="{7332B6F2-62F5-464B-AEB4-671F9336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62" y="1347375"/>
            <a:ext cx="8975033" cy="4940436"/>
          </a:xfrm>
        </p:spPr>
        <p:txBody>
          <a:bodyPr>
            <a:normAutofit/>
          </a:bodyPr>
          <a:lstStyle/>
          <a:p>
            <a:pPr algn="r" fontAlgn="b"/>
            <a:r>
              <a:rPr lang="de-AT" sz="2400" b="1" u="none" strike="noStrike" dirty="0">
                <a:effectLst/>
              </a:rPr>
              <a:t>526,52</a:t>
            </a:r>
            <a:endParaRPr lang="de-AT" sz="2400" b="1" i="0" u="none" strike="noStrik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0412BA-6E41-1B49-9460-4821BBB0319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813304" y="6265817"/>
            <a:ext cx="6731128" cy="431483"/>
          </a:xfrm>
        </p:spPr>
        <p:txBody>
          <a:bodyPr/>
          <a:lstStyle/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D55BA2-FC75-B842-AA0B-D8706CBB59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8851" y="6265818"/>
            <a:ext cx="1188720" cy="274320"/>
          </a:xfrm>
        </p:spPr>
        <p:txBody>
          <a:bodyPr/>
          <a:lstStyle/>
          <a:p>
            <a:pPr rtl="0"/>
            <a:fld id="{4FAB73BC-B049-4115-A692-8D63A059BFB8}" type="slidenum">
              <a:rPr lang="de-DE" noProof="0" smtClean="0"/>
              <a:pPr rtl="0"/>
              <a:t>3</a:t>
            </a:fld>
            <a:endParaRPr lang="de-DE" noProof="0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63571CC0-FB82-E748-B607-25E921A56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374" y="612621"/>
            <a:ext cx="2295632" cy="40352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09C162F5-A3C8-AE4F-A182-6F85424EBF6E}"/>
              </a:ext>
            </a:extLst>
          </p:cNvPr>
          <p:cNvSpPr txBox="1"/>
          <p:nvPr/>
        </p:nvSpPr>
        <p:spPr>
          <a:xfrm>
            <a:off x="735858" y="1625158"/>
            <a:ext cx="620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Bestellvolumen für unsere Produzenten 2.2020 – 5.2024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018BF35-54AE-FA49-80EB-063CAAAD3B84}"/>
              </a:ext>
            </a:extLst>
          </p:cNvPr>
          <p:cNvSpPr txBox="1"/>
          <p:nvPr/>
        </p:nvSpPr>
        <p:spPr>
          <a:xfrm>
            <a:off x="6289248" y="2291782"/>
            <a:ext cx="2797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2020: durchschn. 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2.306,00 / Monat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F0B3B60-9ECE-FC42-95D5-FEF5FF32501E}"/>
              </a:ext>
            </a:extLst>
          </p:cNvPr>
          <p:cNvSpPr txBox="1"/>
          <p:nvPr/>
        </p:nvSpPr>
        <p:spPr>
          <a:xfrm>
            <a:off x="6289248" y="2933326"/>
            <a:ext cx="249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2021: durchschn. 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3.101,00 / Monat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B307E47-9446-6C4D-BDE0-08331F4C2C00}"/>
              </a:ext>
            </a:extLst>
          </p:cNvPr>
          <p:cNvSpPr txBox="1"/>
          <p:nvPr/>
        </p:nvSpPr>
        <p:spPr>
          <a:xfrm flipH="1">
            <a:off x="773040" y="2399504"/>
            <a:ext cx="464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dirty="0">
                <a:solidFill>
                  <a:schemeClr val="bg1"/>
                </a:solidFill>
              </a:rPr>
              <a:t>2020: </a:t>
            </a:r>
            <a:r>
              <a:rPr lang="de-AT" b="1" dirty="0">
                <a:solidFill>
                  <a:schemeClr val="bg1"/>
                </a:solidFill>
              </a:rPr>
              <a:t>27.675,00</a:t>
            </a:r>
            <a:r>
              <a:rPr lang="de-AT" dirty="0">
                <a:solidFill>
                  <a:schemeClr val="bg1"/>
                </a:solidFill>
              </a:rPr>
              <a:t> € in 12 Monaten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23233A2-B14F-714E-87B9-997633D19E00}"/>
              </a:ext>
            </a:extLst>
          </p:cNvPr>
          <p:cNvSpPr txBox="1"/>
          <p:nvPr/>
        </p:nvSpPr>
        <p:spPr>
          <a:xfrm flipH="1">
            <a:off x="773040" y="3021422"/>
            <a:ext cx="464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dirty="0">
                <a:solidFill>
                  <a:schemeClr val="bg1"/>
                </a:solidFill>
              </a:rPr>
              <a:t>2021: </a:t>
            </a:r>
            <a:r>
              <a:rPr lang="de-AT" b="1" dirty="0">
                <a:solidFill>
                  <a:schemeClr val="bg1"/>
                </a:solidFill>
              </a:rPr>
              <a:t>37.307,00</a:t>
            </a:r>
            <a:r>
              <a:rPr lang="de-AT" dirty="0">
                <a:solidFill>
                  <a:schemeClr val="bg1"/>
                </a:solidFill>
              </a:rPr>
              <a:t> € in 12 Monaten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2DFD3E1-516D-9948-B6D3-C4BA83EA19D8}"/>
              </a:ext>
            </a:extLst>
          </p:cNvPr>
          <p:cNvSpPr txBox="1"/>
          <p:nvPr/>
        </p:nvSpPr>
        <p:spPr>
          <a:xfrm>
            <a:off x="423283" y="5461023"/>
            <a:ext cx="902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AT" b="1" dirty="0">
                <a:solidFill>
                  <a:srgbClr val="FF0000"/>
                </a:solidFill>
              </a:rPr>
              <a:t>Gesamtbestellungen bei den Produzenten 177.433 (2024 hochgerechnet)</a:t>
            </a:r>
            <a:r>
              <a:rPr lang="de-AT" sz="2400" b="1" dirty="0">
                <a:solidFill>
                  <a:srgbClr val="FF0000"/>
                </a:solidFill>
              </a:rPr>
              <a:t>               </a:t>
            </a:r>
            <a:r>
              <a:rPr lang="de-AT" sz="1200" b="1" dirty="0">
                <a:solidFill>
                  <a:srgbClr val="FF0000"/>
                </a:solidFill>
              </a:rPr>
              <a:t>															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8B6293E-1AA5-B64B-9AC1-C96078CED88A}"/>
              </a:ext>
            </a:extLst>
          </p:cNvPr>
          <p:cNvSpPr txBox="1"/>
          <p:nvPr/>
        </p:nvSpPr>
        <p:spPr>
          <a:xfrm>
            <a:off x="8952206" y="5807268"/>
            <a:ext cx="44346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dirty="0">
                <a:solidFill>
                  <a:schemeClr val="accent6"/>
                </a:solidFill>
              </a:rPr>
              <a:t>S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3A4537B-B37D-BDD7-1458-823A560332CF}"/>
              </a:ext>
            </a:extLst>
          </p:cNvPr>
          <p:cNvSpPr txBox="1"/>
          <p:nvPr/>
        </p:nvSpPr>
        <p:spPr>
          <a:xfrm flipH="1">
            <a:off x="754726" y="3596309"/>
            <a:ext cx="533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dirty="0">
                <a:solidFill>
                  <a:schemeClr val="bg1"/>
                </a:solidFill>
              </a:rPr>
              <a:t>2022: </a:t>
            </a:r>
            <a:r>
              <a:rPr lang="de-AT" b="1" dirty="0">
                <a:solidFill>
                  <a:schemeClr val="bg1"/>
                </a:solidFill>
              </a:rPr>
              <a:t>36.947,00</a:t>
            </a:r>
            <a:r>
              <a:rPr lang="de-AT" dirty="0">
                <a:solidFill>
                  <a:schemeClr val="bg1"/>
                </a:solidFill>
              </a:rPr>
              <a:t> € in 11 Monaten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8C19FEC-40DA-23D2-F32E-22ADFCA450EA}"/>
              </a:ext>
            </a:extLst>
          </p:cNvPr>
          <p:cNvSpPr txBox="1"/>
          <p:nvPr/>
        </p:nvSpPr>
        <p:spPr>
          <a:xfrm>
            <a:off x="6270935" y="3596309"/>
            <a:ext cx="249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2022: durchschn. 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3.359,00 / Monat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BD6AF11-3EC4-B9D7-8ACF-B657317312F9}"/>
              </a:ext>
            </a:extLst>
          </p:cNvPr>
          <p:cNvSpPr txBox="1"/>
          <p:nvPr/>
        </p:nvSpPr>
        <p:spPr>
          <a:xfrm flipH="1">
            <a:off x="735858" y="4288486"/>
            <a:ext cx="533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dirty="0">
                <a:solidFill>
                  <a:schemeClr val="bg1"/>
                </a:solidFill>
              </a:rPr>
              <a:t>2023: </a:t>
            </a:r>
            <a:r>
              <a:rPr lang="de-AT" b="1" dirty="0">
                <a:solidFill>
                  <a:schemeClr val="bg1"/>
                </a:solidFill>
              </a:rPr>
              <a:t>39.054,00</a:t>
            </a:r>
            <a:r>
              <a:rPr lang="de-AT" dirty="0">
                <a:solidFill>
                  <a:schemeClr val="bg1"/>
                </a:solidFill>
              </a:rPr>
              <a:t> € in 12 Monaten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0643F8D-4878-4352-5702-8EB3199D46EE}"/>
              </a:ext>
            </a:extLst>
          </p:cNvPr>
          <p:cNvSpPr txBox="1"/>
          <p:nvPr/>
        </p:nvSpPr>
        <p:spPr>
          <a:xfrm>
            <a:off x="6270934" y="4214706"/>
            <a:ext cx="249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2023: durchschn. 3.255,00 / Monat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8AC6DD4-BFA0-3E40-F1FD-77744FF0BBEC}"/>
              </a:ext>
            </a:extLst>
          </p:cNvPr>
          <p:cNvSpPr txBox="1"/>
          <p:nvPr/>
        </p:nvSpPr>
        <p:spPr>
          <a:xfrm flipH="1">
            <a:off x="735858" y="4911234"/>
            <a:ext cx="533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dirty="0">
                <a:solidFill>
                  <a:schemeClr val="bg1"/>
                </a:solidFill>
              </a:rPr>
              <a:t>2024: </a:t>
            </a:r>
            <a:r>
              <a:rPr lang="de-AT" b="1" dirty="0">
                <a:solidFill>
                  <a:schemeClr val="bg1"/>
                </a:solidFill>
              </a:rPr>
              <a:t>15.300,00</a:t>
            </a:r>
            <a:r>
              <a:rPr lang="de-AT" dirty="0">
                <a:solidFill>
                  <a:schemeClr val="bg1"/>
                </a:solidFill>
              </a:rPr>
              <a:t> € in 5 Monaten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9B36F93-F848-7A7A-CA56-705CC14FF171}"/>
              </a:ext>
            </a:extLst>
          </p:cNvPr>
          <p:cNvSpPr txBox="1"/>
          <p:nvPr/>
        </p:nvSpPr>
        <p:spPr>
          <a:xfrm>
            <a:off x="6270933" y="4868725"/>
            <a:ext cx="249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2024: durchschn. 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3.060,00 / Monat</a:t>
            </a:r>
          </a:p>
        </p:txBody>
      </p:sp>
    </p:spTree>
    <p:extLst>
      <p:ext uri="{BB962C8B-B14F-4D97-AF65-F5344CB8AC3E}">
        <p14:creationId xmlns:p14="http://schemas.microsoft.com/office/powerpoint/2010/main" val="404447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el 1">
            <a:extLst>
              <a:ext uri="{FF2B5EF4-FFF2-40B4-BE49-F238E27FC236}">
                <a16:creationId xmlns:a16="http://schemas.microsoft.com/office/drawing/2014/main" id="{442192C5-8A6F-6F4A-8E26-3FAEDCDF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7" y="429654"/>
            <a:ext cx="8975033" cy="775625"/>
          </a:xfrm>
        </p:spPr>
        <p:txBody>
          <a:bodyPr/>
          <a:lstStyle/>
          <a:p>
            <a:r>
              <a:rPr lang="de-AT" dirty="0">
                <a:solidFill>
                  <a:sysClr val="windowText" lastClr="000000"/>
                </a:solidFill>
              </a:rPr>
              <a:t>Mengenbeispiele</a:t>
            </a:r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0412BA-6E41-1B49-9460-4821BBB0319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813304" y="6265818"/>
            <a:ext cx="4279392" cy="274320"/>
          </a:xfrm>
        </p:spPr>
        <p:txBody>
          <a:bodyPr/>
          <a:lstStyle/>
          <a:p>
            <a:pPr rtl="0"/>
            <a:r>
              <a:rPr lang="de-DE" noProof="0" dirty="0" err="1"/>
              <a:t>Foodcoop</a:t>
            </a:r>
            <a:r>
              <a:rPr lang="de-DE" noProof="0" dirty="0"/>
              <a:t> Heimvorteil 2.GV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D55BA2-FC75-B842-AA0B-D8706CBB59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8851" y="6265818"/>
            <a:ext cx="1188720" cy="274320"/>
          </a:xfrm>
        </p:spPr>
        <p:txBody>
          <a:bodyPr/>
          <a:lstStyle/>
          <a:p>
            <a:pPr rtl="0"/>
            <a:fld id="{4FAB73BC-B049-4115-A692-8D63A059BFB8}" type="slidenum">
              <a:rPr lang="de-DE" noProof="0" smtClean="0"/>
              <a:pPr rtl="0"/>
              <a:t>4</a:t>
            </a:fld>
            <a:endParaRPr lang="de-DE" noProof="0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63571CC0-FB82-E748-B607-25E921A56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374" y="612621"/>
            <a:ext cx="2295632" cy="40352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90BD49A-B0AB-4249-8A0E-87E7C2C472DB}"/>
              </a:ext>
            </a:extLst>
          </p:cNvPr>
          <p:cNvSpPr txBox="1"/>
          <p:nvPr/>
        </p:nvSpPr>
        <p:spPr>
          <a:xfrm>
            <a:off x="506897" y="1530626"/>
            <a:ext cx="8975033" cy="42473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1"/>
            <a:r>
              <a:rPr lang="de-DE" b="1" dirty="0">
                <a:solidFill>
                  <a:schemeClr val="bg1"/>
                </a:solidFill>
              </a:rPr>
              <a:t>Bestellt wurden 2024 bisher Produkte wie </a:t>
            </a:r>
            <a:r>
              <a:rPr lang="de-DE" b="1" dirty="0" err="1">
                <a:solidFill>
                  <a:schemeClr val="bg1"/>
                </a:solidFill>
              </a:rPr>
              <a:t>z.Bsp</a:t>
            </a:r>
            <a:r>
              <a:rPr lang="de-DE" b="1" dirty="0">
                <a:solidFill>
                  <a:schemeClr val="bg1"/>
                </a:solidFill>
              </a:rPr>
              <a:t>.</a:t>
            </a:r>
            <a:endParaRPr lang="de-DE" dirty="0">
              <a:solidFill>
                <a:schemeClr val="bg1"/>
              </a:solidFill>
            </a:endParaRPr>
          </a:p>
          <a:p>
            <a:pPr lvl="1"/>
            <a:endParaRPr lang="de-DE" sz="1200" dirty="0">
              <a:solidFill>
                <a:schemeClr val="bg1"/>
              </a:solidFill>
            </a:endParaRPr>
          </a:p>
          <a:p>
            <a:pPr lvl="1"/>
            <a:r>
              <a:rPr lang="de-DE" sz="1200" dirty="0">
                <a:solidFill>
                  <a:schemeClr val="bg1"/>
                </a:solidFill>
              </a:rPr>
              <a:t>   890 kg Obst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1.092 Kg Gemüse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     35 Flaschen Saft</a:t>
            </a:r>
          </a:p>
          <a:p>
            <a:pPr lvl="1"/>
            <a:r>
              <a:rPr lang="de-DE" sz="1200" dirty="0">
                <a:solidFill>
                  <a:schemeClr val="bg1"/>
                </a:solidFill>
              </a:rPr>
              <a:t>   289 Gläser Joghurt, Topfen</a:t>
            </a:r>
          </a:p>
          <a:p>
            <a:pPr lvl="1"/>
            <a:r>
              <a:rPr lang="de-DE" sz="1200" dirty="0">
                <a:solidFill>
                  <a:schemeClr val="bg1"/>
                </a:solidFill>
              </a:rPr>
              <a:t>   200 10-er Boxen Eier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     94 kg Käse</a:t>
            </a:r>
          </a:p>
          <a:p>
            <a:pPr lvl="1"/>
            <a:r>
              <a:rPr lang="de-DE" sz="1200" dirty="0">
                <a:solidFill>
                  <a:schemeClr val="bg1"/>
                </a:solidFill>
              </a:rPr>
              <a:t>     87 kg Teigwaren</a:t>
            </a:r>
          </a:p>
          <a:p>
            <a:pPr lvl="1"/>
            <a:r>
              <a:rPr lang="de-DE" sz="1200" dirty="0">
                <a:solidFill>
                  <a:schemeClr val="bg1"/>
                </a:solidFill>
              </a:rPr>
              <a:t>   350 kg Fleischprodukte</a:t>
            </a:r>
          </a:p>
          <a:p>
            <a:pPr lvl="1"/>
            <a:endParaRPr lang="de-DE" sz="1200" dirty="0">
              <a:solidFill>
                <a:schemeClr val="bg1"/>
              </a:solidFill>
            </a:endParaRPr>
          </a:p>
          <a:p>
            <a:pPr lvl="1"/>
            <a:r>
              <a:rPr lang="de-DE" sz="1200" dirty="0">
                <a:solidFill>
                  <a:schemeClr val="bg1"/>
                </a:solidFill>
              </a:rPr>
              <a:t>Usw.</a:t>
            </a:r>
          </a:p>
          <a:p>
            <a:pPr lvl="1"/>
            <a:endParaRPr lang="de-DE" sz="1200" dirty="0">
              <a:solidFill>
                <a:schemeClr val="bg1"/>
              </a:solidFill>
            </a:endParaRPr>
          </a:p>
          <a:p>
            <a:pPr lvl="1"/>
            <a:endParaRPr lang="de-DE" sz="1200" dirty="0">
              <a:solidFill>
                <a:schemeClr val="bg1"/>
              </a:solidFill>
            </a:endParaRPr>
          </a:p>
          <a:p>
            <a:pPr lvl="1"/>
            <a:endParaRPr lang="de-DE" sz="1200" dirty="0">
              <a:solidFill>
                <a:schemeClr val="bg1"/>
              </a:solidFill>
            </a:endParaRPr>
          </a:p>
          <a:p>
            <a:pPr lvl="1"/>
            <a:endParaRPr lang="de-DE" sz="1200" dirty="0">
              <a:solidFill>
                <a:schemeClr val="bg1"/>
              </a:solidFill>
            </a:endParaRPr>
          </a:p>
          <a:p>
            <a:pPr lvl="1"/>
            <a:endParaRPr lang="de-DE" sz="1200" dirty="0">
              <a:solidFill>
                <a:schemeClr val="bg1"/>
              </a:solidFill>
            </a:endParaRPr>
          </a:p>
          <a:p>
            <a:pPr lvl="1"/>
            <a:endParaRPr lang="de-DE" sz="1200" dirty="0">
              <a:solidFill>
                <a:schemeClr val="bg1"/>
              </a:solidFill>
            </a:endParaRPr>
          </a:p>
          <a:p>
            <a:pPr lvl="1"/>
            <a:endParaRPr lang="de-DE" sz="1200" dirty="0">
              <a:solidFill>
                <a:schemeClr val="bg1"/>
              </a:solidFill>
            </a:endParaRPr>
          </a:p>
          <a:p>
            <a:pPr lvl="1"/>
            <a:endParaRPr lang="de-DE" sz="1200" dirty="0">
              <a:solidFill>
                <a:schemeClr val="bg1"/>
              </a:solidFill>
            </a:endParaRPr>
          </a:p>
          <a:p>
            <a:pPr lvl="1"/>
            <a:br>
              <a:rPr lang="de-DE" sz="1200" dirty="0">
                <a:solidFill>
                  <a:schemeClr val="bg1"/>
                </a:solidFill>
              </a:rPr>
            </a:b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15" name="Grafik 14" descr="Ein Bild, das Essen, Teller, Gericht, Mahlzeit enthält.&#10;&#10;Automatisch generierte Beschreibung">
            <a:extLst>
              <a:ext uri="{FF2B5EF4-FFF2-40B4-BE49-F238E27FC236}">
                <a16:creationId xmlns:a16="http://schemas.microsoft.com/office/drawing/2014/main" id="{87948C1F-400D-0E4C-9AFC-B5BB9DDFD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826" y="2933328"/>
            <a:ext cx="1675870" cy="124991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1A489A7-BD1E-4C4B-9E7D-6C718DA24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13" y="4018349"/>
            <a:ext cx="1272056" cy="1263098"/>
          </a:xfrm>
          <a:prstGeom prst="rect">
            <a:avLst/>
          </a:prstGeom>
        </p:spPr>
      </p:pic>
      <p:pic>
        <p:nvPicPr>
          <p:cNvPr id="25" name="Grafik 24" descr="Ein Bild, das Text, Essen, süß, Mahlzeit enthält.&#10;&#10;Automatisch generierte Beschreibung">
            <a:extLst>
              <a:ext uri="{FF2B5EF4-FFF2-40B4-BE49-F238E27FC236}">
                <a16:creationId xmlns:a16="http://schemas.microsoft.com/office/drawing/2014/main" id="{5E319F59-77EF-094C-8A4C-E54A69C9B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19" y="2385556"/>
            <a:ext cx="1059098" cy="1069185"/>
          </a:xfrm>
          <a:prstGeom prst="rect">
            <a:avLst/>
          </a:prstGeom>
        </p:spPr>
      </p:pic>
      <p:pic>
        <p:nvPicPr>
          <p:cNvPr id="29" name="Grafik 28" descr="Ein Bild, das Essen, Gericht enthält.&#10;&#10;Automatisch generierte Beschreibung">
            <a:extLst>
              <a:ext uri="{FF2B5EF4-FFF2-40B4-BE49-F238E27FC236}">
                <a16:creationId xmlns:a16="http://schemas.microsoft.com/office/drawing/2014/main" id="{270F5CE9-112C-F648-A7A9-A25C5605F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7845" y="2567246"/>
            <a:ext cx="927256" cy="927256"/>
          </a:xfrm>
          <a:prstGeom prst="rect">
            <a:avLst/>
          </a:prstGeom>
        </p:spPr>
      </p:pic>
      <p:pic>
        <p:nvPicPr>
          <p:cNvPr id="27" name="Grafik 26" descr="Ein Bild, das Tisch, draußen, Teller enthält.&#10;&#10;Automatisch generierte Beschreibung">
            <a:extLst>
              <a:ext uri="{FF2B5EF4-FFF2-40B4-BE49-F238E27FC236}">
                <a16:creationId xmlns:a16="http://schemas.microsoft.com/office/drawing/2014/main" id="{93C7C47D-44C4-5B4D-A470-FD33363C3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6909" y="3170583"/>
            <a:ext cx="1333499" cy="1140364"/>
          </a:xfrm>
          <a:prstGeom prst="rect">
            <a:avLst/>
          </a:prstGeom>
        </p:spPr>
      </p:pic>
      <p:pic>
        <p:nvPicPr>
          <p:cNvPr id="33" name="Grafik 32" descr="Ein Bild, das Essen, Nuss, Obst enthält.&#10;&#10;Automatisch generierte Beschreibung">
            <a:extLst>
              <a:ext uri="{FF2B5EF4-FFF2-40B4-BE49-F238E27FC236}">
                <a16:creationId xmlns:a16="http://schemas.microsoft.com/office/drawing/2014/main" id="{73C1FEAB-DE3E-984C-9641-50E5C0F5B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422" y="4209458"/>
            <a:ext cx="841418" cy="841418"/>
          </a:xfrm>
          <a:prstGeom prst="rect">
            <a:avLst/>
          </a:prstGeom>
        </p:spPr>
      </p:pic>
      <p:pic>
        <p:nvPicPr>
          <p:cNvPr id="18" name="Grafik 17" descr="Ein Bild, das Obst, Apfel, Essen, Gemüse enthält.&#10;&#10;Automatisch generierte Beschreibung">
            <a:extLst>
              <a:ext uri="{FF2B5EF4-FFF2-40B4-BE49-F238E27FC236}">
                <a16:creationId xmlns:a16="http://schemas.microsoft.com/office/drawing/2014/main" id="{52157D06-E001-004F-88AB-4110D018E8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8534" y="2284818"/>
            <a:ext cx="927257" cy="907804"/>
          </a:xfrm>
          <a:prstGeom prst="rect">
            <a:avLst/>
          </a:prstGeom>
        </p:spPr>
      </p:pic>
      <p:pic>
        <p:nvPicPr>
          <p:cNvPr id="37" name="Inhaltsplatzhalter 36" descr="Ein Bild, das Essen, Gemüse, verschieden, Kunststoff enthält.&#10;&#10;Automatisch generierte Beschreibung">
            <a:extLst>
              <a:ext uri="{FF2B5EF4-FFF2-40B4-BE49-F238E27FC236}">
                <a16:creationId xmlns:a16="http://schemas.microsoft.com/office/drawing/2014/main" id="{B46DD823-FDBB-714E-8862-0BF5678E7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6817632" y="3411376"/>
            <a:ext cx="1730031" cy="1730031"/>
          </a:xfrm>
        </p:spPr>
      </p:pic>
      <p:pic>
        <p:nvPicPr>
          <p:cNvPr id="31" name="Grafik 30" descr="Ein Bild, das Tisch, Essen, Teller, Abendessen enthält.&#10;&#10;Automatisch generierte Beschreibung">
            <a:extLst>
              <a:ext uri="{FF2B5EF4-FFF2-40B4-BE49-F238E27FC236}">
                <a16:creationId xmlns:a16="http://schemas.microsoft.com/office/drawing/2014/main" id="{B2A8AE53-F925-4E46-8539-3D7B51ECBA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8278" y="2901199"/>
            <a:ext cx="1055602" cy="105560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B00CFC6-0780-0543-ABCA-B0608A95A96B}"/>
              </a:ext>
            </a:extLst>
          </p:cNvPr>
          <p:cNvSpPr txBox="1"/>
          <p:nvPr/>
        </p:nvSpPr>
        <p:spPr>
          <a:xfrm>
            <a:off x="8952206" y="5807268"/>
            <a:ext cx="44346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dirty="0">
                <a:solidFill>
                  <a:schemeClr val="accent6"/>
                </a:solidFill>
              </a:rPr>
              <a:t>S</a:t>
            </a:r>
            <a:endParaRPr lang="de-D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0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el 1">
            <a:extLst>
              <a:ext uri="{FF2B5EF4-FFF2-40B4-BE49-F238E27FC236}">
                <a16:creationId xmlns:a16="http://schemas.microsoft.com/office/drawing/2014/main" id="{442192C5-8A6F-6F4A-8E26-3FAEDCDF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7" y="429654"/>
            <a:ext cx="8975033" cy="775625"/>
          </a:xfrm>
        </p:spPr>
        <p:txBody>
          <a:bodyPr/>
          <a:lstStyle/>
          <a:p>
            <a:r>
              <a:rPr lang="de-DE" dirty="0">
                <a:solidFill>
                  <a:sysClr val="windowText" lastClr="000000"/>
                </a:solidFill>
              </a:rPr>
              <a:t> Ablauf generell</a:t>
            </a:r>
          </a:p>
        </p:txBody>
      </p:sp>
      <p:sp useBgFill="1">
        <p:nvSpPr>
          <p:cNvPr id="3" name="Inhaltsplatzhalter 2">
            <a:extLst>
              <a:ext uri="{FF2B5EF4-FFF2-40B4-BE49-F238E27FC236}">
                <a16:creationId xmlns:a16="http://schemas.microsoft.com/office/drawing/2014/main" id="{7332B6F2-62F5-464B-AEB4-671F9336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7" y="1577406"/>
            <a:ext cx="8975033" cy="4825572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de-AT" sz="1800" dirty="0">
              <a:solidFill>
                <a:schemeClr val="bg1"/>
              </a:solidFill>
            </a:endParaRPr>
          </a:p>
          <a:p>
            <a:pPr lvl="2">
              <a:buClr>
                <a:srgbClr val="FF0000"/>
              </a:buClr>
            </a:pPr>
            <a:r>
              <a:rPr lang="de-AT" sz="1800" dirty="0">
                <a:solidFill>
                  <a:schemeClr val="bg1"/>
                </a:solidFill>
              </a:rPr>
              <a:t>Bestellung über Webshop im Internet (ca. 670 Produkte)</a:t>
            </a:r>
            <a:br>
              <a:rPr lang="de-AT" sz="1800" dirty="0">
                <a:solidFill>
                  <a:schemeClr val="bg1"/>
                </a:solidFill>
              </a:rPr>
            </a:br>
            <a:r>
              <a:rPr lang="de-AT" sz="1800" dirty="0">
                <a:solidFill>
                  <a:schemeClr val="bg1"/>
                </a:solidFill>
              </a:rPr>
              <a:t>	- Shop Ladentermin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Produkte</a:t>
            </a:r>
            <a:r>
              <a:rPr lang="en-US" sz="1800" dirty="0">
                <a:solidFill>
                  <a:schemeClr val="bg1"/>
                </a:solidFill>
              </a:rPr>
              <a:t> (</a:t>
            </a:r>
            <a:r>
              <a:rPr lang="en-US" sz="1800" dirty="0" err="1">
                <a:solidFill>
                  <a:schemeClr val="bg1"/>
                </a:solidFill>
              </a:rPr>
              <a:t>während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Bestellphase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de-AT" sz="1800" dirty="0">
                <a:solidFill>
                  <a:schemeClr val="bg1"/>
                </a:solidFill>
              </a:rPr>
              <a:t>14 tägig - Freitag  </a:t>
            </a:r>
            <a:br>
              <a:rPr lang="de-AT" sz="1800" dirty="0">
                <a:solidFill>
                  <a:schemeClr val="bg1"/>
                </a:solidFill>
              </a:rPr>
            </a:br>
            <a:r>
              <a:rPr lang="de-AT" sz="1800" dirty="0">
                <a:solidFill>
                  <a:schemeClr val="bg1"/>
                </a:solidFill>
              </a:rPr>
              <a:t>     12:00 – Montag 12:00 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  <a:br>
              <a:rPr lang="de-AT" sz="1800" dirty="0">
                <a:solidFill>
                  <a:schemeClr val="bg1"/>
                </a:solidFill>
              </a:rPr>
            </a:br>
            <a:r>
              <a:rPr lang="de-AT" sz="1800" dirty="0">
                <a:solidFill>
                  <a:schemeClr val="bg1"/>
                </a:solidFill>
              </a:rPr>
              <a:t>	- Shop </a:t>
            </a:r>
            <a:r>
              <a:rPr lang="de-AT" sz="1800" dirty="0" err="1">
                <a:solidFill>
                  <a:schemeClr val="bg1"/>
                </a:solidFill>
              </a:rPr>
              <a:t>Vorbestellungs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Produkte</a:t>
            </a:r>
            <a:r>
              <a:rPr lang="en-US" sz="1800" dirty="0">
                <a:solidFill>
                  <a:schemeClr val="bg1"/>
                </a:solidFill>
              </a:rPr>
              <a:t> (</a:t>
            </a:r>
            <a:r>
              <a:rPr lang="en-US" sz="1800" dirty="0" err="1">
                <a:solidFill>
                  <a:schemeClr val="bg1"/>
                </a:solidFill>
              </a:rPr>
              <a:t>jederzeit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  <a:br>
              <a:rPr lang="en-US" sz="1800" dirty="0">
                <a:solidFill>
                  <a:schemeClr val="bg1"/>
                </a:solidFill>
              </a:rPr>
            </a:br>
            <a:endParaRPr lang="de-AT" sz="1800" dirty="0">
              <a:solidFill>
                <a:schemeClr val="bg1"/>
              </a:solidFill>
            </a:endParaRPr>
          </a:p>
          <a:p>
            <a:pPr lvl="2">
              <a:buClr>
                <a:srgbClr val="FF0000"/>
              </a:buClr>
            </a:pPr>
            <a:r>
              <a:rPr lang="de-AT" sz="1800" dirty="0">
                <a:solidFill>
                  <a:schemeClr val="bg1"/>
                </a:solidFill>
              </a:rPr>
              <a:t>Ausgabetermin</a:t>
            </a:r>
            <a:r>
              <a:rPr lang="en-US" sz="1800" dirty="0">
                <a:solidFill>
                  <a:schemeClr val="bg1"/>
                </a:solidFill>
              </a:rPr>
              <a:t> 14-tägig am </a:t>
            </a:r>
            <a:r>
              <a:rPr lang="de-AT" sz="1800" dirty="0">
                <a:solidFill>
                  <a:schemeClr val="bg1"/>
                </a:solidFill>
              </a:rPr>
              <a:t>Donnerstag 18:00 – 19:00 im </a:t>
            </a:r>
            <a:r>
              <a:rPr lang="de-AT" sz="1800" dirty="0" err="1">
                <a:solidFill>
                  <a:schemeClr val="bg1"/>
                </a:solidFill>
              </a:rPr>
              <a:t>FoodCoop</a:t>
            </a:r>
            <a:r>
              <a:rPr lang="de-AT" sz="1800" dirty="0">
                <a:solidFill>
                  <a:schemeClr val="bg1"/>
                </a:solidFill>
              </a:rPr>
              <a:t> Laden.</a:t>
            </a:r>
            <a:br>
              <a:rPr lang="en-US" sz="1800" dirty="0">
                <a:solidFill>
                  <a:schemeClr val="bg1"/>
                </a:solidFill>
              </a:rPr>
            </a:br>
            <a:endParaRPr lang="de-AT" sz="1800" dirty="0">
              <a:solidFill>
                <a:schemeClr val="bg1"/>
              </a:solidFill>
            </a:endParaRPr>
          </a:p>
          <a:p>
            <a:pPr lvl="2">
              <a:buClr>
                <a:srgbClr val="FF0000"/>
              </a:buClr>
            </a:pPr>
            <a:r>
              <a:rPr lang="de-AT" sz="1800" dirty="0">
                <a:solidFill>
                  <a:schemeClr val="bg1"/>
                </a:solidFill>
              </a:rPr>
              <a:t>Bargeldfrei – Bezahlung über Einzahlung auf Guthabenkonto Mitglied</a:t>
            </a:r>
            <a:br>
              <a:rPr lang="de-AT" sz="1800" dirty="0">
                <a:solidFill>
                  <a:schemeClr val="bg1"/>
                </a:solidFill>
              </a:rPr>
            </a:br>
            <a:endParaRPr lang="de-AT" sz="1800" dirty="0">
              <a:solidFill>
                <a:schemeClr val="bg1"/>
              </a:solidFill>
            </a:endParaRPr>
          </a:p>
          <a:p>
            <a:pPr lvl="2">
              <a:buClr>
                <a:srgbClr val="FF0000"/>
              </a:buClr>
            </a:pPr>
            <a:r>
              <a:rPr lang="de-AT" sz="1800" dirty="0">
                <a:solidFill>
                  <a:schemeClr val="bg1"/>
                </a:solidFill>
              </a:rPr>
              <a:t>Mitgliedsbeiträge</a:t>
            </a:r>
            <a:br>
              <a:rPr lang="de-AT" sz="1800" dirty="0">
                <a:solidFill>
                  <a:schemeClr val="bg1"/>
                </a:solidFill>
              </a:rPr>
            </a:br>
            <a:r>
              <a:rPr lang="de-AT" sz="1800" dirty="0">
                <a:solidFill>
                  <a:schemeClr val="bg1"/>
                </a:solidFill>
              </a:rPr>
              <a:t>Aktiv:   36,00 pro Jahr (Mitarbeit – Kernteam, Ladendienst, Abholdienst)</a:t>
            </a:r>
            <a:br>
              <a:rPr lang="de-AT" sz="1800" dirty="0">
                <a:solidFill>
                  <a:schemeClr val="bg1"/>
                </a:solidFill>
              </a:rPr>
            </a:br>
            <a:r>
              <a:rPr lang="de-AT" sz="1800" dirty="0">
                <a:solidFill>
                  <a:schemeClr val="bg1"/>
                </a:solidFill>
              </a:rPr>
              <a:t>Passiv: 60,00 pro Jahr </a:t>
            </a:r>
          </a:p>
          <a:p>
            <a:pPr lvl="2">
              <a:buClr>
                <a:srgbClr val="FF0000"/>
              </a:buClr>
            </a:pPr>
            <a:endParaRPr lang="de-AT" sz="1800" dirty="0">
              <a:solidFill>
                <a:schemeClr val="bg1"/>
              </a:solidFill>
            </a:endParaRPr>
          </a:p>
          <a:p>
            <a:pPr lvl="1"/>
            <a:endParaRPr lang="de-AT" sz="1800" dirty="0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0412BA-6E41-1B49-9460-4821BBB0319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854717" y="6265818"/>
            <a:ext cx="4279392" cy="274320"/>
          </a:xfrm>
        </p:spPr>
        <p:txBody>
          <a:bodyPr/>
          <a:lstStyle/>
          <a:p>
            <a:pPr rtl="0"/>
            <a:r>
              <a:rPr lang="de-DE" noProof="0"/>
              <a:t>Foodcoop Heimvorteil 2.GV</a:t>
            </a:r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D55BA2-FC75-B842-AA0B-D8706CBB59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8851" y="6265818"/>
            <a:ext cx="1188720" cy="274320"/>
          </a:xfrm>
        </p:spPr>
        <p:txBody>
          <a:bodyPr/>
          <a:lstStyle/>
          <a:p>
            <a:pPr rtl="0"/>
            <a:fld id="{4FAB73BC-B049-4115-A692-8D63A059BFB8}" type="slidenum">
              <a:rPr lang="de-DE" noProof="0" smtClean="0"/>
              <a:pPr rtl="0"/>
              <a:t>5</a:t>
            </a:fld>
            <a:endParaRPr lang="de-DE" noProof="0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CF5A692-0C1E-0047-9236-A722113B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374" y="612621"/>
            <a:ext cx="2295632" cy="40352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986652B-DD96-F849-8670-39E1AC37F0C8}"/>
              </a:ext>
            </a:extLst>
          </p:cNvPr>
          <p:cNvSpPr txBox="1"/>
          <p:nvPr/>
        </p:nvSpPr>
        <p:spPr>
          <a:xfrm>
            <a:off x="9121913" y="5807268"/>
            <a:ext cx="34013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dirty="0">
                <a:solidFill>
                  <a:schemeClr val="accent6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6727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el 1">
            <a:extLst>
              <a:ext uri="{FF2B5EF4-FFF2-40B4-BE49-F238E27FC236}">
                <a16:creationId xmlns:a16="http://schemas.microsoft.com/office/drawing/2014/main" id="{442192C5-8A6F-6F4A-8E26-3FAEDCDF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7" y="429654"/>
            <a:ext cx="8975033" cy="775625"/>
          </a:xfrm>
        </p:spPr>
        <p:txBody>
          <a:bodyPr/>
          <a:lstStyle/>
          <a:p>
            <a:r>
              <a:rPr lang="de-DE" dirty="0">
                <a:solidFill>
                  <a:sysClr val="windowText" lastClr="000000"/>
                </a:solidFill>
              </a:rPr>
              <a:t> Ablauf generell</a:t>
            </a:r>
          </a:p>
        </p:txBody>
      </p:sp>
      <p:sp useBgFill="1">
        <p:nvSpPr>
          <p:cNvPr id="3" name="Inhaltsplatzhalter 2">
            <a:extLst>
              <a:ext uri="{FF2B5EF4-FFF2-40B4-BE49-F238E27FC236}">
                <a16:creationId xmlns:a16="http://schemas.microsoft.com/office/drawing/2014/main" id="{7332B6F2-62F5-464B-AEB4-671F9336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7" y="1577406"/>
            <a:ext cx="8975033" cy="4825572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de-AT" sz="1800" dirty="0">
              <a:solidFill>
                <a:schemeClr val="bg1"/>
              </a:solidFill>
            </a:endParaRPr>
          </a:p>
          <a:p>
            <a:pPr lvl="1"/>
            <a:endParaRPr lang="de-AT" sz="1800" dirty="0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0412BA-6E41-1B49-9460-4821BBB0319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854717" y="6265818"/>
            <a:ext cx="4279392" cy="274320"/>
          </a:xfrm>
        </p:spPr>
        <p:txBody>
          <a:bodyPr/>
          <a:lstStyle/>
          <a:p>
            <a:pPr rtl="0"/>
            <a:r>
              <a:rPr lang="de-DE" noProof="0"/>
              <a:t>Foodcoop Heimvorteil 2.GV</a:t>
            </a:r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D55BA2-FC75-B842-AA0B-D8706CBB59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8851" y="6265818"/>
            <a:ext cx="1188720" cy="274320"/>
          </a:xfrm>
        </p:spPr>
        <p:txBody>
          <a:bodyPr/>
          <a:lstStyle/>
          <a:p>
            <a:pPr rtl="0"/>
            <a:fld id="{4FAB73BC-B049-4115-A692-8D63A059BFB8}" type="slidenum">
              <a:rPr lang="de-DE" noProof="0" smtClean="0"/>
              <a:pPr rtl="0"/>
              <a:t>6</a:t>
            </a:fld>
            <a:endParaRPr lang="de-DE" noProof="0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CF5A692-0C1E-0047-9236-A722113B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374" y="612621"/>
            <a:ext cx="2295632" cy="40352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986652B-DD96-F849-8670-39E1AC37F0C8}"/>
              </a:ext>
            </a:extLst>
          </p:cNvPr>
          <p:cNvSpPr txBox="1"/>
          <p:nvPr/>
        </p:nvSpPr>
        <p:spPr>
          <a:xfrm>
            <a:off x="9121913" y="5807268"/>
            <a:ext cx="34013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dirty="0">
                <a:solidFill>
                  <a:schemeClr val="accent6"/>
                </a:solidFill>
              </a:rPr>
              <a:t>E</a:t>
            </a:r>
          </a:p>
        </p:txBody>
      </p:sp>
      <p:pic>
        <p:nvPicPr>
          <p:cNvPr id="9" name="Grafik 8" descr="Ein Bild, das Zeichnung, Entwurf, Diagramm, Darstellung enthält.&#10;&#10;Automatisch generierte Beschreibung">
            <a:extLst>
              <a:ext uri="{FF2B5EF4-FFF2-40B4-BE49-F238E27FC236}">
                <a16:creationId xmlns:a16="http://schemas.microsoft.com/office/drawing/2014/main" id="{0DA427B5-7665-523D-B056-B796D439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91" y="2644354"/>
            <a:ext cx="2725622" cy="193815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8B559F6-C2F4-7AC0-CD3F-C6B6DC021E3D}"/>
              </a:ext>
            </a:extLst>
          </p:cNvPr>
          <p:cNvSpPr txBox="1"/>
          <p:nvPr/>
        </p:nvSpPr>
        <p:spPr>
          <a:xfrm>
            <a:off x="3439013" y="2204885"/>
            <a:ext cx="582403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-   Mitglied bestellt über Webshop</a:t>
            </a:r>
          </a:p>
          <a:p>
            <a:pPr marL="285750" indent="-285750">
              <a:buFontTx/>
              <a:buChar char="-"/>
            </a:pPr>
            <a:r>
              <a:rPr lang="de-DE" dirty="0" err="1">
                <a:solidFill>
                  <a:schemeClr val="bg1"/>
                </a:solidFill>
              </a:rPr>
              <a:t>Foodcoop</a:t>
            </a:r>
            <a:r>
              <a:rPr lang="de-DE" dirty="0">
                <a:solidFill>
                  <a:schemeClr val="bg1"/>
                </a:solidFill>
              </a:rPr>
              <a:t> Bestellteam macht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Sammelbestellung bei den Produzenten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bg1"/>
                </a:solidFill>
              </a:rPr>
              <a:t>Akt. </a:t>
            </a:r>
            <a:r>
              <a:rPr lang="de-DE" dirty="0" err="1">
                <a:solidFill>
                  <a:schemeClr val="bg1"/>
                </a:solidFill>
              </a:rPr>
              <a:t>Foodcoopmitglieder</a:t>
            </a:r>
            <a:r>
              <a:rPr lang="de-DE" dirty="0">
                <a:solidFill>
                  <a:schemeClr val="bg1"/>
                </a:solidFill>
              </a:rPr>
              <a:t> machen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Sammel-Abholtouren (Nachhaltigkeit!)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bg1"/>
                </a:solidFill>
              </a:rPr>
              <a:t>Akt. </a:t>
            </a:r>
            <a:r>
              <a:rPr lang="de-DE" dirty="0" err="1">
                <a:solidFill>
                  <a:schemeClr val="bg1"/>
                </a:solidFill>
              </a:rPr>
              <a:t>Foodcoop</a:t>
            </a:r>
            <a:r>
              <a:rPr lang="de-DE" dirty="0">
                <a:solidFill>
                  <a:schemeClr val="bg1"/>
                </a:solidFill>
              </a:rPr>
              <a:t> Mitglieder teilen die Produkte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auf die Mitgliedsboxen auf</a:t>
            </a: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bg1"/>
                </a:solidFill>
              </a:rPr>
              <a:t>Mitglied überweist seinen Bestellbetrag auf sein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Mitgliedskonto bei der </a:t>
            </a:r>
            <a:r>
              <a:rPr lang="de-DE" dirty="0" err="1">
                <a:solidFill>
                  <a:schemeClr val="bg1"/>
                </a:solidFill>
              </a:rPr>
              <a:t>Foodcoop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solidFill>
                  <a:schemeClr val="bg1"/>
                </a:solidFill>
              </a:rPr>
              <a:t>Foodcoop</a:t>
            </a:r>
            <a:r>
              <a:rPr lang="de-DE" dirty="0">
                <a:solidFill>
                  <a:schemeClr val="bg1"/>
                </a:solidFill>
              </a:rPr>
              <a:t> Finanzteam überprüft und überweist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die Produzentenrechnung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3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Titel 1">
            <a:extLst>
              <a:ext uri="{FF2B5EF4-FFF2-40B4-BE49-F238E27FC236}">
                <a16:creationId xmlns:a16="http://schemas.microsoft.com/office/drawing/2014/main" id="{02B970A5-E64C-E158-D108-C7B21AA1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612677"/>
            <a:ext cx="8975033" cy="775625"/>
          </a:xfrm>
        </p:spPr>
        <p:txBody>
          <a:bodyPr/>
          <a:lstStyle/>
          <a:p>
            <a:r>
              <a:rPr lang="de-DE" dirty="0">
                <a:solidFill>
                  <a:sysClr val="windowText" lastClr="000000"/>
                </a:solidFill>
              </a:rPr>
              <a:t> Aufgaben Produktpfleger</a:t>
            </a:r>
          </a:p>
        </p:txBody>
      </p:sp>
      <p:sp useBgFill="1">
        <p:nvSpPr>
          <p:cNvPr id="10" name="Inhaltsplatzhalter 2">
            <a:extLst>
              <a:ext uri="{FF2B5EF4-FFF2-40B4-BE49-F238E27FC236}">
                <a16:creationId xmlns:a16="http://schemas.microsoft.com/office/drawing/2014/main" id="{0AD6C415-F022-2B8D-A9EC-0A6B5F20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7" y="1577406"/>
            <a:ext cx="8975033" cy="4825572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de-AT" sz="1800" dirty="0">
              <a:solidFill>
                <a:schemeClr val="bg1"/>
              </a:solidFill>
            </a:endParaRPr>
          </a:p>
          <a:p>
            <a:pPr marL="502920" lvl="1" indent="-228600">
              <a:buAutoNum type="arabicParenR"/>
            </a:pPr>
            <a:r>
              <a:rPr lang="de-DE" b="1" dirty="0">
                <a:solidFill>
                  <a:schemeClr val="bg1"/>
                </a:solidFill>
              </a:rPr>
              <a:t>Produkte anlegen/korrigieren.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- Produktname eingeben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- Produkt Text, Produkt Kurzbeschreibung, Warenkorb Kurzbeschreibung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- Produktdaten Allgemein: Preise   Einheit, Produkteinheit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- Produktdaten Minimum, </a:t>
            </a:r>
            <a:r>
              <a:rPr lang="de-DE" dirty="0" err="1">
                <a:solidFill>
                  <a:schemeClr val="bg1"/>
                </a:solidFill>
              </a:rPr>
              <a:t>Maximumn</a:t>
            </a:r>
            <a:r>
              <a:rPr lang="de-DE" dirty="0">
                <a:solidFill>
                  <a:schemeClr val="bg1"/>
                </a:solidFill>
              </a:rPr>
              <a:t> &amp; </a:t>
            </a:r>
            <a:r>
              <a:rPr lang="de-DE" dirty="0" err="1">
                <a:solidFill>
                  <a:schemeClr val="bg1"/>
                </a:solidFill>
              </a:rPr>
              <a:t>Step</a:t>
            </a:r>
            <a:r>
              <a:rPr lang="de-DE" dirty="0">
                <a:solidFill>
                  <a:schemeClr val="bg1"/>
                </a:solidFill>
              </a:rPr>
              <a:t> eingeben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- Bestellstatus (bestellbar, nicht bestellbar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- Lagerstand verwalten (</a:t>
            </a:r>
            <a:r>
              <a:rPr lang="de-DE" dirty="0" err="1">
                <a:solidFill>
                  <a:schemeClr val="bg1"/>
                </a:solidFill>
              </a:rPr>
              <a:t>autom</a:t>
            </a:r>
            <a:r>
              <a:rPr lang="de-DE" dirty="0">
                <a:solidFill>
                  <a:schemeClr val="bg1"/>
                </a:solidFill>
              </a:rPr>
              <a:t>. Abbuchung bei Bestellung)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- Produkt Schlagwort wählen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- Produzent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- Produktbild auswählen (max. Größe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  1024x768 </a:t>
            </a:r>
            <a:r>
              <a:rPr lang="de-DE" dirty="0" err="1">
                <a:solidFill>
                  <a:schemeClr val="bg1"/>
                </a:solidFill>
              </a:rPr>
              <a:t>px</a:t>
            </a:r>
            <a:r>
              <a:rPr lang="de-DE" dirty="0">
                <a:solidFill>
                  <a:schemeClr val="bg1"/>
                </a:solidFill>
              </a:rPr>
              <a:t>). Achtung nur lizenzfreie Bilder verwenden.</a:t>
            </a:r>
          </a:p>
          <a:p>
            <a:pPr lvl="2">
              <a:buClr>
                <a:srgbClr val="FF0000"/>
              </a:buClr>
            </a:pPr>
            <a:endParaRPr lang="de-AT" sz="1800" dirty="0">
              <a:solidFill>
                <a:schemeClr val="bg1"/>
              </a:solidFill>
            </a:endParaRPr>
          </a:p>
          <a:p>
            <a:pPr lvl="1"/>
            <a:endParaRPr lang="de-AT" sz="1800" dirty="0">
              <a:solidFill>
                <a:schemeClr val="bg1"/>
              </a:solidFill>
            </a:endParaRPr>
          </a:p>
        </p:txBody>
      </p:sp>
      <p:pic>
        <p:nvPicPr>
          <p:cNvPr id="14" name="Grafik 13" descr="Ein Bild, das Kleidung, Person, draußen, Pflanze enthält.&#10;&#10;Automatisch generierte Beschreibung">
            <a:extLst>
              <a:ext uri="{FF2B5EF4-FFF2-40B4-BE49-F238E27FC236}">
                <a16:creationId xmlns:a16="http://schemas.microsoft.com/office/drawing/2014/main" id="{263584AF-477A-CE8B-EA8B-59FD7649D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650" y="4529870"/>
            <a:ext cx="1501447" cy="150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9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el 1">
            <a:extLst>
              <a:ext uri="{FF2B5EF4-FFF2-40B4-BE49-F238E27FC236}">
                <a16:creationId xmlns:a16="http://schemas.microsoft.com/office/drawing/2014/main" id="{442192C5-8A6F-6F4A-8E26-3FAEDCDF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7" y="429654"/>
            <a:ext cx="8975033" cy="775625"/>
          </a:xfrm>
        </p:spPr>
        <p:txBody>
          <a:bodyPr/>
          <a:lstStyle/>
          <a:p>
            <a:r>
              <a:rPr lang="de-DE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Webshop</a:t>
            </a:r>
            <a:r>
              <a:rPr lang="en-US" dirty="0">
                <a:solidFill>
                  <a:sysClr val="windowText" lastClr="000000"/>
                </a:solidFill>
              </a:rPr>
              <a:t> - </a:t>
            </a:r>
            <a:r>
              <a:rPr lang="en-US" dirty="0" err="1">
                <a:solidFill>
                  <a:sysClr val="windowText" lastClr="000000"/>
                </a:solidFill>
              </a:rPr>
              <a:t>Mitglied</a:t>
            </a:r>
            <a:endParaRPr lang="de-DE" dirty="0">
              <a:solidFill>
                <a:sysClr val="windowText" lastClr="000000"/>
              </a:solidFill>
            </a:endParaRPr>
          </a:p>
        </p:txBody>
      </p:sp>
      <p:sp useBgFill="1">
        <p:nvSpPr>
          <p:cNvPr id="3" name="Inhaltsplatzhalter 2">
            <a:extLst>
              <a:ext uri="{FF2B5EF4-FFF2-40B4-BE49-F238E27FC236}">
                <a16:creationId xmlns:a16="http://schemas.microsoft.com/office/drawing/2014/main" id="{7332B6F2-62F5-464B-AEB4-671F9336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7" y="1489350"/>
            <a:ext cx="8975033" cy="4825572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de-DE" dirty="0"/>
          </a:p>
          <a:p>
            <a:endParaRPr lang="de-DE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0412BA-6E41-1B49-9460-4821BBB0319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813304" y="6265818"/>
            <a:ext cx="4279392" cy="274320"/>
          </a:xfrm>
        </p:spPr>
        <p:txBody>
          <a:bodyPr/>
          <a:lstStyle/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D55BA2-FC75-B842-AA0B-D8706CBB59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8851" y="6265818"/>
            <a:ext cx="1188720" cy="274320"/>
          </a:xfrm>
        </p:spPr>
        <p:txBody>
          <a:bodyPr/>
          <a:lstStyle/>
          <a:p>
            <a:pPr rtl="0"/>
            <a:fld id="{4FAB73BC-B049-4115-A692-8D63A059BFB8}" type="slidenum">
              <a:rPr lang="de-DE" noProof="0" smtClean="0"/>
              <a:pPr rtl="0"/>
              <a:t>8</a:t>
            </a:fld>
            <a:endParaRPr lang="de-DE" noProof="0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7548FD67-644C-2C41-A742-701D13972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374" y="612621"/>
            <a:ext cx="2295632" cy="40352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2EC0A27-296E-6345-91C0-7D51E50CE672}"/>
              </a:ext>
            </a:extLst>
          </p:cNvPr>
          <p:cNvSpPr txBox="1"/>
          <p:nvPr/>
        </p:nvSpPr>
        <p:spPr>
          <a:xfrm>
            <a:off x="9121913" y="5807268"/>
            <a:ext cx="34013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dirty="0">
                <a:solidFill>
                  <a:schemeClr val="accent6"/>
                </a:solidFill>
              </a:rPr>
              <a:t>H</a:t>
            </a:r>
            <a:endParaRPr lang="de-DE" dirty="0">
              <a:solidFill>
                <a:schemeClr val="accent6"/>
              </a:solidFill>
            </a:endParaRPr>
          </a:p>
        </p:txBody>
      </p:sp>
      <p:pic>
        <p:nvPicPr>
          <p:cNvPr id="8" name="Grafik 7" descr="Ein Bild, das Text, Screenshot, Webseite, Software enthält.&#10;&#10;Automatisch generierte Beschreibung">
            <a:extLst>
              <a:ext uri="{FF2B5EF4-FFF2-40B4-BE49-F238E27FC236}">
                <a16:creationId xmlns:a16="http://schemas.microsoft.com/office/drawing/2014/main" id="{3F3F4578-7F41-E71E-83B8-418771C49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17" y="2265320"/>
            <a:ext cx="4184374" cy="327363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Grafik 10" descr="Ein Bild, das Text, Screenshot, Webseite, Website enthält.&#10;&#10;Automatisch generierte Beschreibung">
            <a:extLst>
              <a:ext uri="{FF2B5EF4-FFF2-40B4-BE49-F238E27FC236}">
                <a16:creationId xmlns:a16="http://schemas.microsoft.com/office/drawing/2014/main" id="{B017595E-BB9E-BF16-8CD2-15C7A793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503" y="2507563"/>
            <a:ext cx="4431600" cy="344180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920CAFF-0D2F-5A8B-36D1-7F87E8E2046E}"/>
              </a:ext>
            </a:extLst>
          </p:cNvPr>
          <p:cNvSpPr txBox="1"/>
          <p:nvPr/>
        </p:nvSpPr>
        <p:spPr>
          <a:xfrm>
            <a:off x="721117" y="1753953"/>
            <a:ext cx="290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Bestellshop Ladentermin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39EC09C-FCE1-35D7-ACBB-3573416ECE65}"/>
              </a:ext>
            </a:extLst>
          </p:cNvPr>
          <p:cNvSpPr txBox="1"/>
          <p:nvPr/>
        </p:nvSpPr>
        <p:spPr>
          <a:xfrm>
            <a:off x="5119711" y="212017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Bestellshop Vorbestellungen</a:t>
            </a:r>
          </a:p>
        </p:txBody>
      </p:sp>
    </p:spTree>
    <p:extLst>
      <p:ext uri="{BB962C8B-B14F-4D97-AF65-F5344CB8AC3E}">
        <p14:creationId xmlns:p14="http://schemas.microsoft.com/office/powerpoint/2010/main" val="182771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el 1">
            <a:extLst>
              <a:ext uri="{FF2B5EF4-FFF2-40B4-BE49-F238E27FC236}">
                <a16:creationId xmlns:a16="http://schemas.microsoft.com/office/drawing/2014/main" id="{442192C5-8A6F-6F4A-8E26-3FAEDCDF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7" y="429654"/>
            <a:ext cx="8975033" cy="775625"/>
          </a:xfrm>
        </p:spPr>
        <p:txBody>
          <a:bodyPr/>
          <a:lstStyle/>
          <a:p>
            <a:r>
              <a:rPr lang="de-DE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Webshop</a:t>
            </a:r>
            <a:r>
              <a:rPr lang="en-US" dirty="0">
                <a:solidFill>
                  <a:sysClr val="windowText" lastClr="000000"/>
                </a:solidFill>
              </a:rPr>
              <a:t> - </a:t>
            </a:r>
            <a:r>
              <a:rPr lang="en-US" dirty="0" err="1">
                <a:solidFill>
                  <a:sysClr val="windowText" lastClr="000000"/>
                </a:solidFill>
              </a:rPr>
              <a:t>Mitglied</a:t>
            </a:r>
            <a:endParaRPr lang="de-DE" dirty="0">
              <a:solidFill>
                <a:sysClr val="windowText" lastClr="000000"/>
              </a:solidFill>
            </a:endParaRPr>
          </a:p>
        </p:txBody>
      </p:sp>
      <p:sp useBgFill="1">
        <p:nvSpPr>
          <p:cNvPr id="3" name="Inhaltsplatzhalter 2">
            <a:extLst>
              <a:ext uri="{FF2B5EF4-FFF2-40B4-BE49-F238E27FC236}">
                <a16:creationId xmlns:a16="http://schemas.microsoft.com/office/drawing/2014/main" id="{7332B6F2-62F5-464B-AEB4-671F9336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7" y="1419807"/>
            <a:ext cx="8975033" cy="4825572"/>
          </a:xfrm>
          <a:ln>
            <a:solidFill>
              <a:schemeClr val="tx1"/>
            </a:solidFill>
          </a:ln>
        </p:spPr>
        <p:txBody>
          <a:bodyPr/>
          <a:lstStyle/>
          <a:p>
            <a:pPr marL="274320" lvl="1" indent="0">
              <a:buNone/>
            </a:pP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lvl="1"/>
            <a:r>
              <a:rPr lang="de-DE" sz="1800" dirty="0">
                <a:solidFill>
                  <a:schemeClr val="bg1"/>
                </a:solidFill>
              </a:rPr>
              <a:t>- Produkte in Produktliste bestellen (Menge dezimal in Stück, </a:t>
            </a:r>
            <a:r>
              <a:rPr lang="de-DE" sz="1800" dirty="0" err="1">
                <a:solidFill>
                  <a:schemeClr val="bg1"/>
                </a:solidFill>
              </a:rPr>
              <a:t>Kg,Gramm</a:t>
            </a:r>
            <a:r>
              <a:rPr lang="de-DE" sz="1800" dirty="0">
                <a:solidFill>
                  <a:schemeClr val="bg1"/>
                </a:solidFill>
              </a:rPr>
              <a:t> ..)</a:t>
            </a:r>
            <a:br>
              <a:rPr lang="de-DE" sz="1800" dirty="0">
                <a:solidFill>
                  <a:schemeClr val="bg1"/>
                </a:solidFill>
              </a:rPr>
            </a:br>
            <a:endParaRPr lang="de-DE" sz="1800" dirty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de-DE" sz="1800" dirty="0">
                <a:solidFill>
                  <a:schemeClr val="bg1"/>
                </a:solidFill>
              </a:rPr>
              <a:t>- Informationen zum Mitgliedskonto werden angezeigt (inkl. Kontostand)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Eintragsmaske für Abhol- und Ladendienst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Aktuelle News und Informationen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- Mitgliedermarkt für Angebote von Mitgliedern für Mitglieder</a:t>
            </a:r>
          </a:p>
          <a:p>
            <a:pPr marL="274320" lvl="1" indent="0">
              <a:buNone/>
            </a:pP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0412BA-6E41-1B49-9460-4821BBB0319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813304" y="6265818"/>
            <a:ext cx="4279392" cy="274320"/>
          </a:xfrm>
        </p:spPr>
        <p:txBody>
          <a:bodyPr/>
          <a:lstStyle/>
          <a:p>
            <a:pPr rtl="0"/>
            <a:r>
              <a:rPr lang="de-DE" noProof="0"/>
              <a:t>Foodcoop Heimvorteil 2.GV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D55BA2-FC75-B842-AA0B-D8706CBB59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8851" y="6265818"/>
            <a:ext cx="1188720" cy="274320"/>
          </a:xfrm>
        </p:spPr>
        <p:txBody>
          <a:bodyPr/>
          <a:lstStyle/>
          <a:p>
            <a:pPr rtl="0"/>
            <a:fld id="{4FAB73BC-B049-4115-A692-8D63A059BFB8}" type="slidenum">
              <a:rPr lang="de-DE" noProof="0" smtClean="0"/>
              <a:pPr rtl="0"/>
              <a:t>9</a:t>
            </a:fld>
            <a:endParaRPr lang="de-DE" noProof="0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7548FD67-644C-2C41-A742-701D13972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374" y="612621"/>
            <a:ext cx="2295632" cy="40352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2EC0A27-296E-6345-91C0-7D51E50CE672}"/>
              </a:ext>
            </a:extLst>
          </p:cNvPr>
          <p:cNvSpPr txBox="1"/>
          <p:nvPr/>
        </p:nvSpPr>
        <p:spPr>
          <a:xfrm>
            <a:off x="9121913" y="5807268"/>
            <a:ext cx="34013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dirty="0">
                <a:solidFill>
                  <a:schemeClr val="accent6"/>
                </a:solidFill>
              </a:rPr>
              <a:t>H</a:t>
            </a:r>
            <a:endParaRPr lang="de-DE" dirty="0">
              <a:solidFill>
                <a:schemeClr val="accent6"/>
              </a:solidFill>
            </a:endParaRPr>
          </a:p>
        </p:txBody>
      </p:sp>
      <p:pic>
        <p:nvPicPr>
          <p:cNvPr id="10" name="Grafik 9" descr="Ein Bild, das Kleidung, Person, Pflanze, Menschen enthält.&#10;&#10;Automatisch generierte Beschreibung">
            <a:extLst>
              <a:ext uri="{FF2B5EF4-FFF2-40B4-BE49-F238E27FC236}">
                <a16:creationId xmlns:a16="http://schemas.microsoft.com/office/drawing/2014/main" id="{1AAB9386-C510-8DD5-7AA9-32508388B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783" y="4729654"/>
            <a:ext cx="2243629" cy="12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9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C0DB4D-BE53-4100-8A0D-CEFB2E482820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0</TotalTime>
  <Words>957</Words>
  <Application>Microsoft Macintosh PowerPoint</Application>
  <PresentationFormat>A4-Papier (210 x 297 mm)</PresentationFormat>
  <Paragraphs>132</Paragraphs>
  <Slides>15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Rockwell Extra Bold</vt:lpstr>
      <vt:lpstr>Wingdings</vt:lpstr>
      <vt:lpstr>Savon</vt:lpstr>
      <vt:lpstr>PowerPoint-Präsentation</vt:lpstr>
      <vt:lpstr>  Wer sind wir </vt:lpstr>
      <vt:lpstr>   Was leisten wir für unsere Produzenten</vt:lpstr>
      <vt:lpstr>Mengenbeispiele</vt:lpstr>
      <vt:lpstr> Ablauf generell</vt:lpstr>
      <vt:lpstr> Ablauf generell</vt:lpstr>
      <vt:lpstr> Aufgaben Produktpfleger</vt:lpstr>
      <vt:lpstr> Webshop - Mitglied</vt:lpstr>
      <vt:lpstr> Webshop - Mitglied</vt:lpstr>
      <vt:lpstr> Aufgaben Bestellmanagement</vt:lpstr>
      <vt:lpstr> Aufgaben Ladenmanager</vt:lpstr>
      <vt:lpstr> Aufgaben Finanzmanager</vt:lpstr>
      <vt:lpstr> Aufgaben Abhol- und Ladendienst</vt:lpstr>
      <vt:lpstr> Aufgaben Kernteam</vt:lpstr>
      <vt:lpstr>Vielen 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Generalversammlung</dc:title>
  <dc:creator>Siegfried Uebelhör</dc:creator>
  <cp:lastModifiedBy>FoodCoop Heimvorteil</cp:lastModifiedBy>
  <cp:revision>50</cp:revision>
  <dcterms:created xsi:type="dcterms:W3CDTF">2021-09-10T10:30:26Z</dcterms:created>
  <dcterms:modified xsi:type="dcterms:W3CDTF">2024-05-31T11:12:54Z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